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416" r:id="rId3"/>
    <p:sldId id="257" r:id="rId4"/>
    <p:sldId id="348" r:id="rId5"/>
    <p:sldId id="367" r:id="rId6"/>
    <p:sldId id="271" r:id="rId7"/>
    <p:sldId id="394" r:id="rId8"/>
    <p:sldId id="417" r:id="rId9"/>
    <p:sldId id="393" r:id="rId10"/>
    <p:sldId id="379" r:id="rId11"/>
    <p:sldId id="390" r:id="rId12"/>
    <p:sldId id="381" r:id="rId13"/>
    <p:sldId id="391" r:id="rId14"/>
    <p:sldId id="392" r:id="rId15"/>
    <p:sldId id="382" r:id="rId16"/>
    <p:sldId id="415" r:id="rId17"/>
    <p:sldId id="389" r:id="rId18"/>
    <p:sldId id="383" r:id="rId19"/>
    <p:sldId id="384" r:id="rId20"/>
    <p:sldId id="404" r:id="rId21"/>
    <p:sldId id="385" r:id="rId22"/>
    <p:sldId id="405" r:id="rId23"/>
    <p:sldId id="406" r:id="rId24"/>
    <p:sldId id="409" r:id="rId25"/>
    <p:sldId id="259" r:id="rId26"/>
    <p:sldId id="411" r:id="rId27"/>
    <p:sldId id="299" r:id="rId28"/>
    <p:sldId id="294" r:id="rId29"/>
    <p:sldId id="41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92"/>
    <p:restoredTop sz="94590"/>
  </p:normalViewPr>
  <p:slideViewPr>
    <p:cSldViewPr snapToGrid="0" snapToObjects="1">
      <p:cViewPr varScale="1">
        <p:scale>
          <a:sx n="92" d="100"/>
          <a:sy n="92" d="100"/>
        </p:scale>
        <p:origin x="5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F81D8-3D2C-6841-9545-9A29BCB6275C}" type="datetimeFigureOut">
              <a:rPr lang="en-US" smtClean="0"/>
              <a:t>5/9/18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529DE-D0A2-1F4C-94D1-1A49D4ABBBEA}" type="slidenum">
              <a:rPr lang="en-US" smtClean="0"/>
              <a:t>‹#›</a:t>
            </a:fld>
            <a:endParaRPr lang="en-US"/>
          </a:p>
        </p:txBody>
      </p:sp>
    </p:spTree>
    <p:extLst>
      <p:ext uri="{BB962C8B-B14F-4D97-AF65-F5344CB8AC3E}">
        <p14:creationId xmlns:p14="http://schemas.microsoft.com/office/powerpoint/2010/main" val="272955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freedom</a:t>
            </a:r>
            <a:r>
              <a:rPr lang="en-US" baseline="0" dirty="0"/>
              <a:t> to be other directed</a:t>
            </a:r>
            <a:endParaRPr lang="en-US" dirty="0"/>
          </a:p>
        </p:txBody>
      </p:sp>
      <p:sp>
        <p:nvSpPr>
          <p:cNvPr id="4" name="Slide Number Placeholder 3"/>
          <p:cNvSpPr>
            <a:spLocks noGrp="1"/>
          </p:cNvSpPr>
          <p:nvPr>
            <p:ph type="sldNum" sz="quarter" idx="10"/>
          </p:nvPr>
        </p:nvSpPr>
        <p:spPr/>
        <p:txBody>
          <a:bodyPr/>
          <a:lstStyle/>
          <a:p>
            <a:fld id="{A10D5DAF-8A83-B342-B7E6-09D035381360}" type="slidenum">
              <a:rPr lang="en-US" smtClean="0"/>
              <a:t>6</a:t>
            </a:fld>
            <a:endParaRPr lang="en-US"/>
          </a:p>
        </p:txBody>
      </p:sp>
    </p:spTree>
    <p:extLst>
      <p:ext uri="{BB962C8B-B14F-4D97-AF65-F5344CB8AC3E}">
        <p14:creationId xmlns:p14="http://schemas.microsoft.com/office/powerpoint/2010/main" val="328067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CD92-A80F-4944-9633-304D917DC9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3C0208-99AA-FE41-941E-B4B65715C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73A926-CD92-1A4D-8196-969B98D3C467}"/>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5" name="Footer Placeholder 4">
            <a:extLst>
              <a:ext uri="{FF2B5EF4-FFF2-40B4-BE49-F238E27FC236}">
                <a16:creationId xmlns:a16="http://schemas.microsoft.com/office/drawing/2014/main" id="{9A310CC1-43C0-864A-8A5F-145700F29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C52E6-E426-3B4B-9E60-FE3B91F1632F}"/>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172561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FFF94-743B-D846-A992-4EF252A490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36F28D-9D49-1E43-A278-C835FC4319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EA623B-A476-364F-895B-46D00331D01A}"/>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5" name="Footer Placeholder 4">
            <a:extLst>
              <a:ext uri="{FF2B5EF4-FFF2-40B4-BE49-F238E27FC236}">
                <a16:creationId xmlns:a16="http://schemas.microsoft.com/office/drawing/2014/main" id="{D07FD109-9602-9442-A4E2-61214F81C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38CC8-99C7-5746-982B-2FE5DFFE54CE}"/>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25886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F7A86D-5AC1-C54B-B580-04503B428E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C11BAD-16CF-3E43-B78C-EBBFB6E707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D47F33-2917-EF43-B114-086C3143A5E5}"/>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5" name="Footer Placeholder 4">
            <a:extLst>
              <a:ext uri="{FF2B5EF4-FFF2-40B4-BE49-F238E27FC236}">
                <a16:creationId xmlns:a16="http://schemas.microsoft.com/office/drawing/2014/main" id="{59919698-BEEF-794C-9783-888D6137B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AEE551-0617-9145-9895-63CCA2E4CC98}"/>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382574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63BE-9795-E04D-BDAD-EB6E63EF0028}"/>
              </a:ext>
            </a:extLst>
          </p:cNvPr>
          <p:cNvSpPr>
            <a:spLocks noGrp="1"/>
          </p:cNvSpPr>
          <p:nvPr>
            <p:ph type="title"/>
          </p:nvPr>
        </p:nvSpPr>
        <p:spPr/>
        <p:txBody>
          <a:bodyPr/>
          <a:lstStyle>
            <a:lvl1pPr>
              <a:defRPr baseline="0">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8293464-3085-E841-8161-AB5CC1985A0F}"/>
              </a:ext>
            </a:extLst>
          </p:cNvPr>
          <p:cNvSpPr>
            <a:spLocks noGrp="1"/>
          </p:cNvSpPr>
          <p:nvPr>
            <p:ph idx="1"/>
          </p:nvPr>
        </p:nvSpPr>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826F5-6B75-B540-B58B-3E99C989BC23}"/>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5" name="Footer Placeholder 4">
            <a:extLst>
              <a:ext uri="{FF2B5EF4-FFF2-40B4-BE49-F238E27FC236}">
                <a16:creationId xmlns:a16="http://schemas.microsoft.com/office/drawing/2014/main" id="{103E308F-7D7E-EC4A-89DB-FFE93CAF2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C9EF7-03CD-634A-9096-C5FC605AC8DF}"/>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330704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152AD-7171-DF4A-88FC-D81994F211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732979-1972-6F4A-B883-D972CA013E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9EF789-2307-E141-A1D1-0ABD104C5C4D}"/>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5" name="Footer Placeholder 4">
            <a:extLst>
              <a:ext uri="{FF2B5EF4-FFF2-40B4-BE49-F238E27FC236}">
                <a16:creationId xmlns:a16="http://schemas.microsoft.com/office/drawing/2014/main" id="{2E8146D1-121B-AA43-863E-673E5758C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B04C8-2FF3-A74A-9B7E-EE7B1C929CA3}"/>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723340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27C50-D830-3E47-AED2-EB1DBEE886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3EB235-08BA-6749-9778-233A452A0D1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A0E8E6-7346-AC43-A4DE-4D214424A5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47129D-808F-8840-AF7C-4E8C1CF784A3}"/>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6" name="Footer Placeholder 5">
            <a:extLst>
              <a:ext uri="{FF2B5EF4-FFF2-40B4-BE49-F238E27FC236}">
                <a16:creationId xmlns:a16="http://schemas.microsoft.com/office/drawing/2014/main" id="{0048A59A-2427-2243-AA97-0293ABC054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967F7D-6345-3C45-9F8F-A9EC7BF44B86}"/>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1066422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F10A1-ABB5-A74B-B9EB-F5D4BB549C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4CD0D7-003F-7440-A663-606608E982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A69429-147A-F04E-8F99-5C35C19DDF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477920-D2F0-724A-AB35-59292FE64F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1365B1-A40E-0246-9105-682BC5323B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AC0176-2D2F-F542-B58F-D0835BAFB875}"/>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8" name="Footer Placeholder 7">
            <a:extLst>
              <a:ext uri="{FF2B5EF4-FFF2-40B4-BE49-F238E27FC236}">
                <a16:creationId xmlns:a16="http://schemas.microsoft.com/office/drawing/2014/main" id="{FADD0294-3D2B-0E48-8127-E4C29DB8FD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8EDFD7-6CAD-884A-A987-F6D6B4B4238E}"/>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396786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5B994-1111-0E44-A2D7-EA70501C09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DDEE26-AF8E-824A-B993-7B0A853BF970}"/>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4" name="Footer Placeholder 3">
            <a:extLst>
              <a:ext uri="{FF2B5EF4-FFF2-40B4-BE49-F238E27FC236}">
                <a16:creationId xmlns:a16="http://schemas.microsoft.com/office/drawing/2014/main" id="{81B81F3D-B551-D241-9003-5BDC7E9958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B287F6-71C9-EE47-9BD3-B38DEB59B592}"/>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193021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F7687A-322F-0A47-B0BF-C49D0D840855}"/>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3" name="Footer Placeholder 2">
            <a:extLst>
              <a:ext uri="{FF2B5EF4-FFF2-40B4-BE49-F238E27FC236}">
                <a16:creationId xmlns:a16="http://schemas.microsoft.com/office/drawing/2014/main" id="{DFF26E5D-2C9D-3E41-AFD4-012AA799A7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4913F6-2BFC-2041-9E47-0095B443457C}"/>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397536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78D1-8A57-5C40-AD93-CBE3EA6D8C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38398F-61B0-8D40-9B61-563591B3A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CEB1A4-16DC-4646-894F-D14F488DD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3F9505-B4F2-9A49-B5E2-464AD00F8E7B}"/>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6" name="Footer Placeholder 5">
            <a:extLst>
              <a:ext uri="{FF2B5EF4-FFF2-40B4-BE49-F238E27FC236}">
                <a16:creationId xmlns:a16="http://schemas.microsoft.com/office/drawing/2014/main" id="{E4FB1653-8A12-BF40-9729-133E11162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0B2D8-4992-6A40-9B20-066113D67221}"/>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423454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0313-9F3E-F045-A9F1-8B8A7740C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0AD4CA-EAA6-5647-882B-5B79FB5C92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12D64A-9EC0-4B4E-8BEE-33D086499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B3E822-4CD6-7144-BCA9-F43FE25D4ED7}"/>
              </a:ext>
            </a:extLst>
          </p:cNvPr>
          <p:cNvSpPr>
            <a:spLocks noGrp="1"/>
          </p:cNvSpPr>
          <p:nvPr>
            <p:ph type="dt" sz="half" idx="10"/>
          </p:nvPr>
        </p:nvSpPr>
        <p:spPr/>
        <p:txBody>
          <a:bodyPr/>
          <a:lstStyle/>
          <a:p>
            <a:fld id="{45D668EA-5161-744A-9DC7-1138251C56C8}" type="datetimeFigureOut">
              <a:rPr lang="en-US" smtClean="0"/>
              <a:t>5/9/18</a:t>
            </a:fld>
            <a:endParaRPr lang="en-US"/>
          </a:p>
        </p:txBody>
      </p:sp>
      <p:sp>
        <p:nvSpPr>
          <p:cNvPr id="6" name="Footer Placeholder 5">
            <a:extLst>
              <a:ext uri="{FF2B5EF4-FFF2-40B4-BE49-F238E27FC236}">
                <a16:creationId xmlns:a16="http://schemas.microsoft.com/office/drawing/2014/main" id="{0E01C9B9-ADB1-F94A-A1B1-62AC688914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F28DA5-4380-684A-8AD2-50E702B6B81D}"/>
              </a:ext>
            </a:extLst>
          </p:cNvPr>
          <p:cNvSpPr>
            <a:spLocks noGrp="1"/>
          </p:cNvSpPr>
          <p:nvPr>
            <p:ph type="sldNum" sz="quarter" idx="12"/>
          </p:nvPr>
        </p:nvSpPr>
        <p:spPr/>
        <p:txBody>
          <a:bodyPr/>
          <a:lstStyle/>
          <a:p>
            <a:fld id="{03A4393F-42DA-BE4C-852D-EFF063206FD9}" type="slidenum">
              <a:rPr lang="en-US" smtClean="0"/>
              <a:t>‹#›</a:t>
            </a:fld>
            <a:endParaRPr lang="en-US"/>
          </a:p>
        </p:txBody>
      </p:sp>
    </p:spTree>
    <p:extLst>
      <p:ext uri="{BB962C8B-B14F-4D97-AF65-F5344CB8AC3E}">
        <p14:creationId xmlns:p14="http://schemas.microsoft.com/office/powerpoint/2010/main" val="186030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9F737-F9D7-E14F-B12E-423DCD93F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96EB0E-1B6A-B447-9ABE-5A91CCDC31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8011F-7ECD-E04C-BB23-3DB7D86997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668EA-5161-744A-9DC7-1138251C56C8}" type="datetimeFigureOut">
              <a:rPr lang="en-US" smtClean="0"/>
              <a:t>5/9/18</a:t>
            </a:fld>
            <a:endParaRPr lang="en-US"/>
          </a:p>
        </p:txBody>
      </p:sp>
      <p:sp>
        <p:nvSpPr>
          <p:cNvPr id="5" name="Footer Placeholder 4">
            <a:extLst>
              <a:ext uri="{FF2B5EF4-FFF2-40B4-BE49-F238E27FC236}">
                <a16:creationId xmlns:a16="http://schemas.microsoft.com/office/drawing/2014/main" id="{9B2C8D74-3E8F-AC41-B106-2A4D0C8158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3230A2-1D49-CA4C-8469-C6A1119BDA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4393F-42DA-BE4C-852D-EFF063206FD9}" type="slidenum">
              <a:rPr lang="en-US" smtClean="0"/>
              <a:t>‹#›</a:t>
            </a:fld>
            <a:endParaRPr lang="en-US"/>
          </a:p>
        </p:txBody>
      </p:sp>
    </p:spTree>
    <p:extLst>
      <p:ext uri="{BB962C8B-B14F-4D97-AF65-F5344CB8AC3E}">
        <p14:creationId xmlns:p14="http://schemas.microsoft.com/office/powerpoint/2010/main" val="324812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E072-0DF7-094D-A9A4-3D7BA8A492E1}"/>
              </a:ext>
            </a:extLst>
          </p:cNvPr>
          <p:cNvSpPr>
            <a:spLocks noGrp="1"/>
          </p:cNvSpPr>
          <p:nvPr>
            <p:ph type="ctrTitle"/>
          </p:nvPr>
        </p:nvSpPr>
        <p:spPr/>
        <p:txBody>
          <a:bodyPr/>
          <a:lstStyle/>
          <a:p>
            <a:r>
              <a:rPr lang="en-US" dirty="0">
                <a:solidFill>
                  <a:schemeClr val="bg1"/>
                </a:solidFill>
              </a:rPr>
              <a:t>Ignatius and (Pope) Francis</a:t>
            </a:r>
          </a:p>
        </p:txBody>
      </p:sp>
      <p:sp>
        <p:nvSpPr>
          <p:cNvPr id="3" name="Subtitle 2">
            <a:extLst>
              <a:ext uri="{FF2B5EF4-FFF2-40B4-BE49-F238E27FC236}">
                <a16:creationId xmlns:a16="http://schemas.microsoft.com/office/drawing/2014/main" id="{41135E10-B020-054D-8E81-68F0759B55F9}"/>
              </a:ext>
            </a:extLst>
          </p:cNvPr>
          <p:cNvSpPr>
            <a:spLocks noGrp="1"/>
          </p:cNvSpPr>
          <p:nvPr>
            <p:ph type="subTitle" idx="1"/>
          </p:nvPr>
        </p:nvSpPr>
        <p:spPr>
          <a:xfrm>
            <a:off x="1524000" y="3602038"/>
            <a:ext cx="9144000" cy="2299998"/>
          </a:xfrm>
        </p:spPr>
        <p:txBody>
          <a:bodyPr>
            <a:normAutofit/>
          </a:bodyPr>
          <a:lstStyle/>
          <a:p>
            <a:r>
              <a:rPr lang="en-US" dirty="0">
                <a:solidFill>
                  <a:schemeClr val="bg1"/>
                </a:solidFill>
              </a:rPr>
              <a:t>Tom Ryan</a:t>
            </a:r>
          </a:p>
          <a:p>
            <a:r>
              <a:rPr lang="en-US" dirty="0">
                <a:solidFill>
                  <a:schemeClr val="bg1"/>
                </a:solidFill>
              </a:rPr>
              <a:t>Director, Loyola Institute for Ministry</a:t>
            </a:r>
          </a:p>
          <a:p>
            <a:r>
              <a:rPr lang="en-US" dirty="0" err="1">
                <a:solidFill>
                  <a:schemeClr val="bg1"/>
                </a:solidFill>
              </a:rPr>
              <a:t>tfryan@loyno.edu</a:t>
            </a:r>
            <a:endParaRPr lang="en-US" dirty="0">
              <a:solidFill>
                <a:schemeClr val="bg1"/>
              </a:solidFill>
            </a:endParaRPr>
          </a:p>
          <a:p>
            <a:r>
              <a:rPr lang="en-US" dirty="0">
                <a:solidFill>
                  <a:schemeClr val="bg1"/>
                </a:solidFill>
              </a:rPr>
              <a:t>May 4, 2018</a:t>
            </a:r>
          </a:p>
          <a:p>
            <a:endParaRPr lang="en-US" dirty="0">
              <a:solidFill>
                <a:schemeClr val="bg1"/>
              </a:solidFill>
            </a:endParaRPr>
          </a:p>
        </p:txBody>
      </p:sp>
    </p:spTree>
    <p:extLst>
      <p:ext uri="{BB962C8B-B14F-4D97-AF65-F5344CB8AC3E}">
        <p14:creationId xmlns:p14="http://schemas.microsoft.com/office/powerpoint/2010/main" val="1240388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951C77-B93F-CB4A-B252-E5F780920F72}"/>
              </a:ext>
            </a:extLst>
          </p:cNvPr>
          <p:cNvSpPr txBox="1"/>
          <p:nvPr/>
        </p:nvSpPr>
        <p:spPr>
          <a:xfrm>
            <a:off x="0" y="711199"/>
            <a:ext cx="12192000" cy="5632311"/>
          </a:xfrm>
          <a:prstGeom prst="rect">
            <a:avLst/>
          </a:prstGeom>
          <a:noFill/>
        </p:spPr>
        <p:txBody>
          <a:bodyPr wrap="square" rtlCol="0">
            <a:spAutoFit/>
          </a:bodyPr>
          <a:lstStyle/>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r>
              <a:rPr lang="en-US" sz="4000" dirty="0">
                <a:solidFill>
                  <a:schemeClr val="bg1"/>
                </a:solidFill>
              </a:rPr>
              <a:t>Restlessness                   De-Centered                          </a:t>
            </a:r>
            <a:r>
              <a:rPr lang="en-US" sz="4000" dirty="0"/>
              <a:t>Horizon</a:t>
            </a:r>
            <a:r>
              <a:rPr lang="en-US" sz="4000" dirty="0">
                <a:solidFill>
                  <a:schemeClr val="bg1"/>
                </a:solidFill>
              </a:rPr>
              <a:t> </a:t>
            </a: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p:txBody>
      </p:sp>
    </p:spTree>
    <p:extLst>
      <p:ext uri="{BB962C8B-B14F-4D97-AF65-F5344CB8AC3E}">
        <p14:creationId xmlns:p14="http://schemas.microsoft.com/office/powerpoint/2010/main" val="402888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B18E3-4C17-5F48-95A0-E01F9B88876F}"/>
              </a:ext>
            </a:extLst>
          </p:cNvPr>
          <p:cNvSpPr>
            <a:spLocks noGrp="1"/>
          </p:cNvSpPr>
          <p:nvPr>
            <p:ph type="title"/>
          </p:nvPr>
        </p:nvSpPr>
        <p:spPr/>
        <p:txBody>
          <a:bodyPr/>
          <a:lstStyle/>
          <a:p>
            <a:r>
              <a:rPr lang="en-US" dirty="0">
                <a:solidFill>
                  <a:schemeClr val="bg1"/>
                </a:solidFill>
              </a:rPr>
              <a:t>Restlessness</a:t>
            </a:r>
          </a:p>
        </p:txBody>
      </p:sp>
      <p:sp>
        <p:nvSpPr>
          <p:cNvPr id="3" name="Content Placeholder 2">
            <a:extLst>
              <a:ext uri="{FF2B5EF4-FFF2-40B4-BE49-F238E27FC236}">
                <a16:creationId xmlns:a16="http://schemas.microsoft.com/office/drawing/2014/main" id="{40BD91C5-C5B8-E940-899E-61D5147EE4DD}"/>
              </a:ext>
            </a:extLst>
          </p:cNvPr>
          <p:cNvSpPr>
            <a:spLocks noGrp="1"/>
          </p:cNvSpPr>
          <p:nvPr>
            <p:ph idx="1"/>
          </p:nvPr>
        </p:nvSpPr>
        <p:spPr/>
        <p:txBody>
          <a:bodyPr>
            <a:normAutofit/>
          </a:bodyPr>
          <a:lstStyle/>
          <a:p>
            <a:pPr marL="0" indent="0">
              <a:buNone/>
            </a:pPr>
            <a:r>
              <a:rPr lang="en-US" sz="3600" dirty="0">
                <a:solidFill>
                  <a:schemeClr val="bg1"/>
                </a:solidFill>
              </a:rPr>
              <a:t>To be Ignatian means to be a people of incomplete thought, of open thought: because we think always looking to the horizon which is the ever greater glory of God, who ceaselessly surprises us. And this is the restlessness of our inner abyss. This holy and beautiful restlessness!</a:t>
            </a:r>
          </a:p>
          <a:p>
            <a:pPr marL="0" indent="0">
              <a:buNone/>
            </a:pPr>
            <a:r>
              <a:rPr lang="en-US" sz="3600" dirty="0">
                <a:solidFill>
                  <a:schemeClr val="bg1"/>
                </a:solidFill>
              </a:rPr>
              <a:t>(Feast of the Holy Name of Jesus, 1/3/14)</a:t>
            </a:r>
          </a:p>
          <a:p>
            <a:endParaRPr lang="en-US" sz="3600" dirty="0">
              <a:solidFill>
                <a:schemeClr val="bg1"/>
              </a:solidFill>
            </a:endParaRPr>
          </a:p>
        </p:txBody>
      </p:sp>
    </p:spTree>
    <p:extLst>
      <p:ext uri="{BB962C8B-B14F-4D97-AF65-F5344CB8AC3E}">
        <p14:creationId xmlns:p14="http://schemas.microsoft.com/office/powerpoint/2010/main" val="3663028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951C77-B93F-CB4A-B252-E5F780920F72}"/>
              </a:ext>
            </a:extLst>
          </p:cNvPr>
          <p:cNvSpPr txBox="1"/>
          <p:nvPr/>
        </p:nvSpPr>
        <p:spPr>
          <a:xfrm>
            <a:off x="0" y="711199"/>
            <a:ext cx="12192000" cy="5632311"/>
          </a:xfrm>
          <a:prstGeom prst="rect">
            <a:avLst/>
          </a:prstGeom>
          <a:noFill/>
        </p:spPr>
        <p:txBody>
          <a:bodyPr wrap="square" rtlCol="0">
            <a:spAutoFit/>
          </a:bodyPr>
          <a:lstStyle/>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r>
              <a:rPr lang="en-US" sz="4000" dirty="0">
                <a:solidFill>
                  <a:schemeClr val="bg1"/>
                </a:solidFill>
              </a:rPr>
              <a:t>Restlessness                   De-Centered                          </a:t>
            </a:r>
            <a:r>
              <a:rPr lang="en-US" sz="4000" dirty="0"/>
              <a:t>Horizon</a:t>
            </a:r>
            <a:r>
              <a:rPr lang="en-US" sz="4000" dirty="0">
                <a:solidFill>
                  <a:schemeClr val="bg1"/>
                </a:solidFill>
              </a:rPr>
              <a:t> </a:t>
            </a: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r>
              <a:rPr lang="en-US" sz="4000" dirty="0">
                <a:solidFill>
                  <a:schemeClr val="bg1"/>
                </a:solidFill>
              </a:rPr>
              <a:t>Peripheries</a:t>
            </a:r>
          </a:p>
        </p:txBody>
      </p:sp>
    </p:spTree>
    <p:extLst>
      <p:ext uri="{BB962C8B-B14F-4D97-AF65-F5344CB8AC3E}">
        <p14:creationId xmlns:p14="http://schemas.microsoft.com/office/powerpoint/2010/main" val="671989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6344C-BDFF-2D47-A926-8CB1584CC656}"/>
              </a:ext>
            </a:extLst>
          </p:cNvPr>
          <p:cNvSpPr>
            <a:spLocks noGrp="1"/>
          </p:cNvSpPr>
          <p:nvPr>
            <p:ph type="title"/>
          </p:nvPr>
        </p:nvSpPr>
        <p:spPr/>
        <p:txBody>
          <a:bodyPr/>
          <a:lstStyle/>
          <a:p>
            <a:r>
              <a:rPr lang="en-US" dirty="0">
                <a:solidFill>
                  <a:schemeClr val="bg1"/>
                </a:solidFill>
              </a:rPr>
              <a:t>Peripheries</a:t>
            </a:r>
          </a:p>
        </p:txBody>
      </p:sp>
      <p:sp>
        <p:nvSpPr>
          <p:cNvPr id="3" name="Content Placeholder 2">
            <a:extLst>
              <a:ext uri="{FF2B5EF4-FFF2-40B4-BE49-F238E27FC236}">
                <a16:creationId xmlns:a16="http://schemas.microsoft.com/office/drawing/2014/main" id="{9B07E101-D5C9-8F47-AA8C-92545DB13C0C}"/>
              </a:ext>
            </a:extLst>
          </p:cNvPr>
          <p:cNvSpPr>
            <a:spLocks noGrp="1"/>
          </p:cNvSpPr>
          <p:nvPr>
            <p:ph idx="1"/>
          </p:nvPr>
        </p:nvSpPr>
        <p:spPr/>
        <p:txBody>
          <a:bodyPr>
            <a:normAutofit/>
          </a:bodyPr>
          <a:lstStyle/>
          <a:p>
            <a:pPr marL="0" indent="0">
              <a:buNone/>
            </a:pPr>
            <a:r>
              <a:rPr lang="en-US" sz="3600" b="1" u="sng" dirty="0">
                <a:solidFill>
                  <a:schemeClr val="bg1"/>
                </a:solidFill>
              </a:rPr>
              <a:t>go forth </a:t>
            </a:r>
            <a:r>
              <a:rPr lang="en-US" sz="3600" dirty="0">
                <a:solidFill>
                  <a:schemeClr val="bg1"/>
                </a:solidFill>
              </a:rPr>
              <a:t>from our own comfort zone in order to reach all the ‘peripheries’ in need of the light of the Gospel (EG 20). </a:t>
            </a:r>
          </a:p>
          <a:p>
            <a:pPr marL="0" indent="0">
              <a:buNone/>
            </a:pPr>
            <a:endParaRPr lang="en-US" sz="3600" dirty="0">
              <a:solidFill>
                <a:schemeClr val="bg1"/>
              </a:solidFill>
            </a:endParaRPr>
          </a:p>
        </p:txBody>
      </p:sp>
    </p:spTree>
    <p:extLst>
      <p:ext uri="{BB962C8B-B14F-4D97-AF65-F5344CB8AC3E}">
        <p14:creationId xmlns:p14="http://schemas.microsoft.com/office/powerpoint/2010/main" val="251444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6344C-BDFF-2D47-A926-8CB1584CC656}"/>
              </a:ext>
            </a:extLst>
          </p:cNvPr>
          <p:cNvSpPr>
            <a:spLocks noGrp="1"/>
          </p:cNvSpPr>
          <p:nvPr>
            <p:ph type="title"/>
          </p:nvPr>
        </p:nvSpPr>
        <p:spPr/>
        <p:txBody>
          <a:bodyPr/>
          <a:lstStyle/>
          <a:p>
            <a:r>
              <a:rPr lang="en-US" dirty="0">
                <a:solidFill>
                  <a:schemeClr val="bg1"/>
                </a:solidFill>
              </a:rPr>
              <a:t>Peripheries</a:t>
            </a:r>
          </a:p>
        </p:txBody>
      </p:sp>
      <p:sp>
        <p:nvSpPr>
          <p:cNvPr id="3" name="Content Placeholder 2">
            <a:extLst>
              <a:ext uri="{FF2B5EF4-FFF2-40B4-BE49-F238E27FC236}">
                <a16:creationId xmlns:a16="http://schemas.microsoft.com/office/drawing/2014/main" id="{9B07E101-D5C9-8F47-AA8C-92545DB13C0C}"/>
              </a:ext>
            </a:extLst>
          </p:cNvPr>
          <p:cNvSpPr>
            <a:spLocks noGrp="1"/>
          </p:cNvSpPr>
          <p:nvPr>
            <p:ph idx="1"/>
          </p:nvPr>
        </p:nvSpPr>
        <p:spPr/>
        <p:txBody>
          <a:bodyPr>
            <a:normAutofit/>
          </a:bodyPr>
          <a:lstStyle/>
          <a:p>
            <a:pPr marL="0" indent="0">
              <a:buNone/>
            </a:pPr>
            <a:r>
              <a:rPr lang="en-US" sz="3600" dirty="0">
                <a:solidFill>
                  <a:schemeClr val="bg1"/>
                </a:solidFill>
              </a:rPr>
              <a:t>I prefer a Church which is bruised, hurting and dirty because it has been out on the streets, rather than a Church which is unhealthy from being confined and from clinging to its own security (EG 49).</a:t>
            </a:r>
          </a:p>
          <a:p>
            <a:pPr marL="0" indent="0">
              <a:buNone/>
            </a:pPr>
            <a:endParaRPr lang="en-US" sz="3600" dirty="0">
              <a:solidFill>
                <a:schemeClr val="bg1"/>
              </a:solidFill>
            </a:endParaRPr>
          </a:p>
        </p:txBody>
      </p:sp>
    </p:spTree>
    <p:extLst>
      <p:ext uri="{BB962C8B-B14F-4D97-AF65-F5344CB8AC3E}">
        <p14:creationId xmlns:p14="http://schemas.microsoft.com/office/powerpoint/2010/main" val="3489496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951C77-B93F-CB4A-B252-E5F780920F72}"/>
              </a:ext>
            </a:extLst>
          </p:cNvPr>
          <p:cNvSpPr txBox="1"/>
          <p:nvPr/>
        </p:nvSpPr>
        <p:spPr>
          <a:xfrm>
            <a:off x="0" y="711199"/>
            <a:ext cx="12192000" cy="5632311"/>
          </a:xfrm>
          <a:prstGeom prst="rect">
            <a:avLst/>
          </a:prstGeom>
          <a:noFill/>
        </p:spPr>
        <p:txBody>
          <a:bodyPr wrap="square" rtlCol="0">
            <a:spAutoFit/>
          </a:bodyPr>
          <a:lstStyle/>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r>
              <a:rPr lang="en-US" sz="4000" dirty="0">
                <a:solidFill>
                  <a:schemeClr val="bg1"/>
                </a:solidFill>
              </a:rPr>
              <a:t>Restlessness                   De-Centered                          Horizon </a:t>
            </a: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r>
              <a:rPr lang="en-US" sz="4000" dirty="0">
                <a:solidFill>
                  <a:schemeClr val="bg1"/>
                </a:solidFill>
              </a:rPr>
              <a:t>Peripheries</a:t>
            </a:r>
          </a:p>
        </p:txBody>
      </p:sp>
    </p:spTree>
    <p:extLst>
      <p:ext uri="{BB962C8B-B14F-4D97-AF65-F5344CB8AC3E}">
        <p14:creationId xmlns:p14="http://schemas.microsoft.com/office/powerpoint/2010/main" val="1303984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B18E3-4C17-5F48-95A0-E01F9B88876F}"/>
              </a:ext>
            </a:extLst>
          </p:cNvPr>
          <p:cNvSpPr>
            <a:spLocks noGrp="1"/>
          </p:cNvSpPr>
          <p:nvPr>
            <p:ph type="title"/>
          </p:nvPr>
        </p:nvSpPr>
        <p:spPr/>
        <p:txBody>
          <a:bodyPr/>
          <a:lstStyle/>
          <a:p>
            <a:r>
              <a:rPr lang="en-US" dirty="0">
                <a:solidFill>
                  <a:schemeClr val="bg1"/>
                </a:solidFill>
              </a:rPr>
              <a:t>Horizon</a:t>
            </a:r>
          </a:p>
        </p:txBody>
      </p:sp>
      <p:sp>
        <p:nvSpPr>
          <p:cNvPr id="3" name="Content Placeholder 2">
            <a:extLst>
              <a:ext uri="{FF2B5EF4-FFF2-40B4-BE49-F238E27FC236}">
                <a16:creationId xmlns:a16="http://schemas.microsoft.com/office/drawing/2014/main" id="{40BD91C5-C5B8-E940-899E-61D5147EE4DD}"/>
              </a:ext>
            </a:extLst>
          </p:cNvPr>
          <p:cNvSpPr>
            <a:spLocks noGrp="1"/>
          </p:cNvSpPr>
          <p:nvPr>
            <p:ph idx="1"/>
          </p:nvPr>
        </p:nvSpPr>
        <p:spPr/>
        <p:txBody>
          <a:bodyPr>
            <a:normAutofit/>
          </a:bodyPr>
          <a:lstStyle/>
          <a:p>
            <a:pPr marL="0" indent="0">
              <a:buNone/>
            </a:pPr>
            <a:r>
              <a:rPr lang="en-US" sz="3600" dirty="0">
                <a:solidFill>
                  <a:schemeClr val="bg1"/>
                </a:solidFill>
              </a:rPr>
              <a:t>To be Ignatian means to be a people of incomplete thought, of open thought: because we think always looking to the </a:t>
            </a:r>
            <a:r>
              <a:rPr lang="en-US" sz="3600" dirty="0">
                <a:solidFill>
                  <a:srgbClr val="FF0000"/>
                </a:solidFill>
              </a:rPr>
              <a:t>horizon</a:t>
            </a:r>
            <a:r>
              <a:rPr lang="en-US" sz="3600" dirty="0">
                <a:solidFill>
                  <a:schemeClr val="bg1"/>
                </a:solidFill>
              </a:rPr>
              <a:t> which is the ever greater glory of God, who ceaselessly surprises us. And this is the restlessness of our inner abyss. This holy and beautiful restlessness!</a:t>
            </a:r>
          </a:p>
          <a:p>
            <a:pPr marL="0" indent="0">
              <a:buNone/>
            </a:pPr>
            <a:r>
              <a:rPr lang="en-US" sz="3600" dirty="0">
                <a:solidFill>
                  <a:schemeClr val="bg1"/>
                </a:solidFill>
              </a:rPr>
              <a:t>(Feast of the Holy Name of Jesus, 1/3/14)</a:t>
            </a:r>
          </a:p>
          <a:p>
            <a:endParaRPr lang="en-US" sz="3600" dirty="0">
              <a:solidFill>
                <a:schemeClr val="bg1"/>
              </a:solidFill>
            </a:endParaRPr>
          </a:p>
        </p:txBody>
      </p:sp>
    </p:spTree>
    <p:extLst>
      <p:ext uri="{BB962C8B-B14F-4D97-AF65-F5344CB8AC3E}">
        <p14:creationId xmlns:p14="http://schemas.microsoft.com/office/powerpoint/2010/main" val="520268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Horizon</a:t>
            </a:r>
          </a:p>
        </p:txBody>
      </p:sp>
      <p:sp>
        <p:nvSpPr>
          <p:cNvPr id="3" name="Content Placeholder 2"/>
          <p:cNvSpPr>
            <a:spLocks noGrp="1"/>
          </p:cNvSpPr>
          <p:nvPr>
            <p:ph idx="1"/>
          </p:nvPr>
        </p:nvSpPr>
        <p:spPr/>
        <p:txBody>
          <a:bodyPr>
            <a:normAutofit/>
          </a:bodyPr>
          <a:lstStyle/>
          <a:p>
            <a:pPr marL="0" indent="0">
              <a:buNone/>
            </a:pPr>
            <a:r>
              <a:rPr lang="en-US" sz="3600" dirty="0">
                <a:solidFill>
                  <a:schemeClr val="bg1"/>
                </a:solidFill>
              </a:rPr>
              <a:t>Christians have the duty to proclaim the Gospel without excluding anyone. Instead of seeming to impose new obligations, they should appear as people who wish to share their joy, who point to a horizon of beauty and who invite others to a delicious banquet. It is not by proselytizing that the Church grows, but ‘by attraction’ (EG 14). </a:t>
            </a:r>
          </a:p>
        </p:txBody>
      </p:sp>
    </p:spTree>
    <p:extLst>
      <p:ext uri="{BB962C8B-B14F-4D97-AF65-F5344CB8AC3E}">
        <p14:creationId xmlns:p14="http://schemas.microsoft.com/office/powerpoint/2010/main" val="3466723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951C77-B93F-CB4A-B252-E5F780920F72}"/>
              </a:ext>
            </a:extLst>
          </p:cNvPr>
          <p:cNvSpPr txBox="1"/>
          <p:nvPr/>
        </p:nvSpPr>
        <p:spPr>
          <a:xfrm>
            <a:off x="0" y="711199"/>
            <a:ext cx="12192000" cy="5632311"/>
          </a:xfrm>
          <a:prstGeom prst="rect">
            <a:avLst/>
          </a:prstGeom>
          <a:noFill/>
        </p:spPr>
        <p:txBody>
          <a:bodyPr wrap="square" rtlCol="0">
            <a:spAutoFit/>
          </a:bodyPr>
          <a:lstStyle/>
          <a:p>
            <a:pPr algn="ctr"/>
            <a:r>
              <a:rPr lang="en-US" sz="4000" dirty="0">
                <a:solidFill>
                  <a:schemeClr val="bg1"/>
                </a:solidFill>
              </a:rPr>
              <a:t>Magnanimity</a:t>
            </a: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r>
              <a:rPr lang="en-US" sz="4000" dirty="0">
                <a:solidFill>
                  <a:schemeClr val="bg1"/>
                </a:solidFill>
              </a:rPr>
              <a:t>Restlessness                   De-Centered                          Horizon </a:t>
            </a:r>
          </a:p>
          <a:p>
            <a:pPr algn="ctr"/>
            <a:endParaRPr lang="en-US" sz="4000" dirty="0">
              <a:solidFill>
                <a:schemeClr val="bg1"/>
              </a:solidFill>
            </a:endParaRPr>
          </a:p>
          <a:p>
            <a:pPr algn="ctr"/>
            <a:endParaRPr lang="en-US" sz="4000" dirty="0">
              <a:solidFill>
                <a:schemeClr val="bg1"/>
              </a:solidFill>
            </a:endParaRPr>
          </a:p>
          <a:p>
            <a:pPr algn="ctr"/>
            <a:endParaRPr lang="en-US" sz="4000" dirty="0">
              <a:solidFill>
                <a:schemeClr val="bg1"/>
              </a:solidFill>
            </a:endParaRPr>
          </a:p>
          <a:p>
            <a:pPr algn="ctr"/>
            <a:r>
              <a:rPr lang="en-US" sz="4000" dirty="0">
                <a:solidFill>
                  <a:schemeClr val="bg1"/>
                </a:solidFill>
              </a:rPr>
              <a:t>Peripheries</a:t>
            </a:r>
          </a:p>
        </p:txBody>
      </p:sp>
    </p:spTree>
    <p:extLst>
      <p:ext uri="{BB962C8B-B14F-4D97-AF65-F5344CB8AC3E}">
        <p14:creationId xmlns:p14="http://schemas.microsoft.com/office/powerpoint/2010/main" val="3226425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1539-C544-EF48-827B-80F2CD9F2872}"/>
              </a:ext>
            </a:extLst>
          </p:cNvPr>
          <p:cNvSpPr>
            <a:spLocks noGrp="1"/>
          </p:cNvSpPr>
          <p:nvPr>
            <p:ph type="title"/>
          </p:nvPr>
        </p:nvSpPr>
        <p:spPr/>
        <p:txBody>
          <a:bodyPr/>
          <a:lstStyle/>
          <a:p>
            <a:r>
              <a:rPr lang="en-US" dirty="0">
                <a:solidFill>
                  <a:schemeClr val="bg1"/>
                </a:solidFill>
              </a:rPr>
              <a:t>Magnanimity</a:t>
            </a:r>
          </a:p>
        </p:txBody>
      </p:sp>
      <p:sp>
        <p:nvSpPr>
          <p:cNvPr id="3" name="Content Placeholder 2">
            <a:extLst>
              <a:ext uri="{FF2B5EF4-FFF2-40B4-BE49-F238E27FC236}">
                <a16:creationId xmlns:a16="http://schemas.microsoft.com/office/drawing/2014/main" id="{A770FAA0-4540-144D-BCCE-967CE2D6FB55}"/>
              </a:ext>
            </a:extLst>
          </p:cNvPr>
          <p:cNvSpPr>
            <a:spLocks noGrp="1"/>
          </p:cNvSpPr>
          <p:nvPr>
            <p:ph idx="1"/>
          </p:nvPr>
        </p:nvSpPr>
        <p:spPr>
          <a:xfrm>
            <a:off x="838200" y="1825625"/>
            <a:ext cx="10515600" cy="4351338"/>
          </a:xfrm>
        </p:spPr>
        <p:txBody>
          <a:bodyPr>
            <a:normAutofit/>
          </a:bodyPr>
          <a:lstStyle/>
          <a:p>
            <a:pPr marL="0" indent="0">
              <a:buNone/>
            </a:pPr>
            <a:r>
              <a:rPr lang="en-US" sz="3600" dirty="0">
                <a:solidFill>
                  <a:schemeClr val="bg1"/>
                </a:solidFill>
              </a:rPr>
              <a:t>The main element at school is to learn to be magnanimous. Magnanimity: this virtue of the great and the small (</a:t>
            </a:r>
            <a:r>
              <a:rPr lang="en-US" sz="3600" i="1" dirty="0">
                <a:solidFill>
                  <a:schemeClr val="bg1"/>
                </a:solidFill>
              </a:rPr>
              <a:t>Non </a:t>
            </a:r>
            <a:r>
              <a:rPr lang="en-US" sz="3600" i="1" dirty="0" err="1">
                <a:solidFill>
                  <a:schemeClr val="bg1"/>
                </a:solidFill>
              </a:rPr>
              <a:t>coerceri</a:t>
            </a:r>
            <a:r>
              <a:rPr lang="en-US" sz="3600" i="1" dirty="0">
                <a:solidFill>
                  <a:schemeClr val="bg1"/>
                </a:solidFill>
              </a:rPr>
              <a:t> </a:t>
            </a:r>
            <a:r>
              <a:rPr lang="en-US" sz="3600" i="1" dirty="0" err="1">
                <a:solidFill>
                  <a:schemeClr val="bg1"/>
                </a:solidFill>
              </a:rPr>
              <a:t>maximo</a:t>
            </a:r>
            <a:r>
              <a:rPr lang="en-US" sz="3600" i="1" dirty="0">
                <a:solidFill>
                  <a:schemeClr val="bg1"/>
                </a:solidFill>
              </a:rPr>
              <a:t> </a:t>
            </a:r>
            <a:r>
              <a:rPr lang="en-US" sz="3600" i="1" dirty="0" err="1">
                <a:solidFill>
                  <a:schemeClr val="bg1"/>
                </a:solidFill>
              </a:rPr>
              <a:t>contineri</a:t>
            </a:r>
            <a:r>
              <a:rPr lang="en-US" sz="3600" i="1" dirty="0">
                <a:solidFill>
                  <a:schemeClr val="bg1"/>
                </a:solidFill>
              </a:rPr>
              <a:t> </a:t>
            </a:r>
            <a:r>
              <a:rPr lang="en-US" sz="3600" i="1" dirty="0" err="1">
                <a:solidFill>
                  <a:schemeClr val="bg1"/>
                </a:solidFill>
              </a:rPr>
              <a:t>minimo</a:t>
            </a:r>
            <a:r>
              <a:rPr lang="en-US" sz="3600" i="1" dirty="0">
                <a:solidFill>
                  <a:schemeClr val="bg1"/>
                </a:solidFill>
              </a:rPr>
              <a:t>, </a:t>
            </a:r>
            <a:r>
              <a:rPr lang="en-US" sz="3600" i="1" dirty="0" err="1">
                <a:solidFill>
                  <a:schemeClr val="bg1"/>
                </a:solidFill>
              </a:rPr>
              <a:t>divinum</a:t>
            </a:r>
            <a:r>
              <a:rPr lang="en-US" sz="3600" i="1" dirty="0">
                <a:solidFill>
                  <a:schemeClr val="bg1"/>
                </a:solidFill>
              </a:rPr>
              <a:t> </a:t>
            </a:r>
            <a:r>
              <a:rPr lang="en-US" sz="3600" i="1" dirty="0" err="1">
                <a:solidFill>
                  <a:schemeClr val="bg1"/>
                </a:solidFill>
              </a:rPr>
              <a:t>est</a:t>
            </a:r>
            <a:r>
              <a:rPr lang="en-US" sz="3600" dirty="0">
                <a:solidFill>
                  <a:schemeClr val="bg1"/>
                </a:solidFill>
              </a:rPr>
              <a:t>), which always makes us look at the </a:t>
            </a:r>
            <a:r>
              <a:rPr lang="en-US" sz="3600" dirty="0">
                <a:solidFill>
                  <a:srgbClr val="FF0000"/>
                </a:solidFill>
              </a:rPr>
              <a:t>horizon</a:t>
            </a:r>
            <a:r>
              <a:rPr lang="en-US" sz="3600" dirty="0">
                <a:solidFill>
                  <a:schemeClr val="bg1"/>
                </a:solidFill>
              </a:rPr>
              <a:t>. </a:t>
            </a:r>
          </a:p>
          <a:p>
            <a:pPr marL="0" indent="0">
              <a:buNone/>
            </a:pPr>
            <a:r>
              <a:rPr lang="en-US" sz="3600" dirty="0">
                <a:solidFill>
                  <a:schemeClr val="bg1"/>
                </a:solidFill>
              </a:rPr>
              <a:t>(Address to Students at Jesuit Schools in Italy and Albania, 6/7/13)</a:t>
            </a:r>
          </a:p>
        </p:txBody>
      </p:sp>
    </p:spTree>
    <p:extLst>
      <p:ext uri="{BB962C8B-B14F-4D97-AF65-F5344CB8AC3E}">
        <p14:creationId xmlns:p14="http://schemas.microsoft.com/office/powerpoint/2010/main" val="97052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323E-9BA5-C94E-98CD-5BAC43833A2D}"/>
              </a:ext>
            </a:extLst>
          </p:cNvPr>
          <p:cNvSpPr>
            <a:spLocks noGrp="1"/>
          </p:cNvSpPr>
          <p:nvPr>
            <p:ph type="title"/>
          </p:nvPr>
        </p:nvSpPr>
        <p:spPr/>
        <p:txBody>
          <a:bodyPr/>
          <a:lstStyle/>
          <a:p>
            <a:r>
              <a:rPr lang="en-US" dirty="0">
                <a:solidFill>
                  <a:schemeClr val="bg1"/>
                </a:solidFill>
              </a:rPr>
              <a:t>Opportunities</a:t>
            </a:r>
          </a:p>
        </p:txBody>
      </p:sp>
      <p:sp>
        <p:nvSpPr>
          <p:cNvPr id="3" name="Content Placeholder 2">
            <a:extLst>
              <a:ext uri="{FF2B5EF4-FFF2-40B4-BE49-F238E27FC236}">
                <a16:creationId xmlns:a16="http://schemas.microsoft.com/office/drawing/2014/main" id="{A4FECF69-CEC5-F640-89D9-EA2DD0B5BC49}"/>
              </a:ext>
            </a:extLst>
          </p:cNvPr>
          <p:cNvSpPr>
            <a:spLocks noGrp="1"/>
          </p:cNvSpPr>
          <p:nvPr>
            <p:ph idx="1"/>
          </p:nvPr>
        </p:nvSpPr>
        <p:spPr>
          <a:xfrm>
            <a:off x="838200" y="1579418"/>
            <a:ext cx="10515600" cy="5056909"/>
          </a:xfrm>
        </p:spPr>
        <p:txBody>
          <a:bodyPr>
            <a:normAutofit fontScale="92500" lnSpcReduction="10000"/>
          </a:bodyPr>
          <a:lstStyle/>
          <a:p>
            <a:pPr>
              <a:spcBef>
                <a:spcPts val="0"/>
              </a:spcBef>
              <a:spcAft>
                <a:spcPts val="600"/>
              </a:spcAft>
            </a:pPr>
            <a:r>
              <a:rPr lang="en-US" sz="3600" dirty="0">
                <a:solidFill>
                  <a:schemeClr val="bg1"/>
                </a:solidFill>
              </a:rPr>
              <a:t>Degrees and Certificates that are Catholic, Ignatian, Practical, Transformative and Affordable—scholarships available for </a:t>
            </a:r>
            <a:r>
              <a:rPr lang="en-US" sz="3600">
                <a:solidFill>
                  <a:schemeClr val="bg1"/>
                </a:solidFill>
              </a:rPr>
              <a:t>on-campus study</a:t>
            </a:r>
            <a:endParaRPr lang="en-US" sz="3600" dirty="0">
              <a:solidFill>
                <a:schemeClr val="bg1"/>
              </a:solidFill>
            </a:endParaRPr>
          </a:p>
          <a:p>
            <a:pPr lvl="1">
              <a:spcBef>
                <a:spcPts val="0"/>
              </a:spcBef>
              <a:spcAft>
                <a:spcPts val="600"/>
              </a:spcAft>
            </a:pPr>
            <a:r>
              <a:rPr lang="en-US" sz="3200" dirty="0">
                <a:solidFill>
                  <a:schemeClr val="bg1"/>
                </a:solidFill>
              </a:rPr>
              <a:t>For more information: </a:t>
            </a:r>
            <a:r>
              <a:rPr lang="en-US" sz="3200" dirty="0" err="1">
                <a:solidFill>
                  <a:schemeClr val="bg1"/>
                </a:solidFill>
              </a:rPr>
              <a:t>cnh.loyno.edu</a:t>
            </a:r>
            <a:r>
              <a:rPr lang="en-US" sz="3200" dirty="0">
                <a:solidFill>
                  <a:schemeClr val="bg1"/>
                </a:solidFill>
              </a:rPr>
              <a:t>/</a:t>
            </a:r>
            <a:r>
              <a:rPr lang="en-US" sz="3200" dirty="0" err="1">
                <a:solidFill>
                  <a:schemeClr val="bg1"/>
                </a:solidFill>
              </a:rPr>
              <a:t>lim</a:t>
            </a:r>
            <a:endParaRPr lang="en-US" sz="3200" dirty="0">
              <a:solidFill>
                <a:schemeClr val="bg1"/>
              </a:solidFill>
            </a:endParaRPr>
          </a:p>
          <a:p>
            <a:pPr lvl="1">
              <a:spcBef>
                <a:spcPts val="0"/>
              </a:spcBef>
              <a:spcAft>
                <a:spcPts val="600"/>
              </a:spcAft>
            </a:pPr>
            <a:r>
              <a:rPr lang="en-US" sz="3200" dirty="0">
                <a:solidFill>
                  <a:schemeClr val="bg1"/>
                </a:solidFill>
              </a:rPr>
              <a:t>Apply: https://</a:t>
            </a:r>
            <a:r>
              <a:rPr lang="en-US" sz="3200" dirty="0" err="1">
                <a:solidFill>
                  <a:schemeClr val="bg1"/>
                </a:solidFill>
              </a:rPr>
              <a:t>grad.loyno.edu</a:t>
            </a:r>
            <a:r>
              <a:rPr lang="en-US" sz="3200" dirty="0">
                <a:solidFill>
                  <a:schemeClr val="bg1"/>
                </a:solidFill>
              </a:rPr>
              <a:t>/apply/</a:t>
            </a:r>
          </a:p>
          <a:p>
            <a:pPr>
              <a:spcBef>
                <a:spcPts val="0"/>
              </a:spcBef>
              <a:spcAft>
                <a:spcPts val="600"/>
              </a:spcAft>
            </a:pPr>
            <a:r>
              <a:rPr lang="en-US" sz="3600" dirty="0">
                <a:solidFill>
                  <a:schemeClr val="bg1"/>
                </a:solidFill>
              </a:rPr>
              <a:t>New Certificate in Catholic Social Teaching</a:t>
            </a:r>
          </a:p>
          <a:p>
            <a:pPr>
              <a:spcBef>
                <a:spcPts val="0"/>
              </a:spcBef>
              <a:spcAft>
                <a:spcPts val="600"/>
              </a:spcAft>
            </a:pPr>
            <a:r>
              <a:rPr lang="en-US" sz="3600" dirty="0">
                <a:solidFill>
                  <a:schemeClr val="bg1"/>
                </a:solidFill>
              </a:rPr>
              <a:t>Renewed Focus Area in Small Christian Communities</a:t>
            </a:r>
          </a:p>
          <a:p>
            <a:pPr>
              <a:spcBef>
                <a:spcPts val="0"/>
              </a:spcBef>
              <a:spcAft>
                <a:spcPts val="600"/>
              </a:spcAft>
            </a:pPr>
            <a:r>
              <a:rPr lang="en-US" sz="3600" dirty="0">
                <a:solidFill>
                  <a:schemeClr val="bg1"/>
                </a:solidFill>
              </a:rPr>
              <a:t>New Focus Area in Youth and Young Adult Ministry</a:t>
            </a:r>
          </a:p>
          <a:p>
            <a:pPr>
              <a:spcBef>
                <a:spcPts val="0"/>
              </a:spcBef>
              <a:spcAft>
                <a:spcPts val="600"/>
              </a:spcAft>
            </a:pPr>
            <a:r>
              <a:rPr lang="en-US" sz="3600" dirty="0">
                <a:solidFill>
                  <a:schemeClr val="bg1"/>
                </a:solidFill>
              </a:rPr>
              <a:t>Bob McCarty Workshop, “Going, Going, Gone: The Dynamics of Disaffiliation Among Young Catholics,” August 18, Loyola.  </a:t>
            </a:r>
          </a:p>
          <a:p>
            <a:pPr>
              <a:spcAft>
                <a:spcPts val="600"/>
              </a:spcAft>
            </a:pPr>
            <a:endParaRPr lang="en-US" sz="3600" dirty="0">
              <a:solidFill>
                <a:schemeClr val="bg1"/>
              </a:solidFill>
            </a:endParaRPr>
          </a:p>
        </p:txBody>
      </p:sp>
    </p:spTree>
    <p:extLst>
      <p:ext uri="{BB962C8B-B14F-4D97-AF65-F5344CB8AC3E}">
        <p14:creationId xmlns:p14="http://schemas.microsoft.com/office/powerpoint/2010/main" val="211935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1539-C544-EF48-827B-80F2CD9F2872}"/>
              </a:ext>
            </a:extLst>
          </p:cNvPr>
          <p:cNvSpPr>
            <a:spLocks noGrp="1"/>
          </p:cNvSpPr>
          <p:nvPr>
            <p:ph type="title"/>
          </p:nvPr>
        </p:nvSpPr>
        <p:spPr/>
        <p:txBody>
          <a:bodyPr/>
          <a:lstStyle/>
          <a:p>
            <a:r>
              <a:rPr lang="en-US" dirty="0">
                <a:solidFill>
                  <a:schemeClr val="bg1"/>
                </a:solidFill>
              </a:rPr>
              <a:t>Magnanimity</a:t>
            </a:r>
          </a:p>
        </p:txBody>
      </p:sp>
      <p:sp>
        <p:nvSpPr>
          <p:cNvPr id="3" name="Content Placeholder 2">
            <a:extLst>
              <a:ext uri="{FF2B5EF4-FFF2-40B4-BE49-F238E27FC236}">
                <a16:creationId xmlns:a16="http://schemas.microsoft.com/office/drawing/2014/main" id="{A770FAA0-4540-144D-BCCE-967CE2D6FB55}"/>
              </a:ext>
            </a:extLst>
          </p:cNvPr>
          <p:cNvSpPr>
            <a:spLocks noGrp="1"/>
          </p:cNvSpPr>
          <p:nvPr>
            <p:ph idx="1"/>
          </p:nvPr>
        </p:nvSpPr>
        <p:spPr>
          <a:xfrm>
            <a:off x="838200" y="1825625"/>
            <a:ext cx="10515600" cy="4351338"/>
          </a:xfrm>
        </p:spPr>
        <p:txBody>
          <a:bodyPr>
            <a:noAutofit/>
          </a:bodyPr>
          <a:lstStyle/>
          <a:p>
            <a:pPr marL="0" indent="0">
              <a:buNone/>
            </a:pPr>
            <a:r>
              <a:rPr lang="en-US" sz="3600" dirty="0">
                <a:solidFill>
                  <a:schemeClr val="bg1"/>
                </a:solidFill>
              </a:rPr>
              <a:t>What does being magnanimous mean? It means having a great heart, having greatness of mind; it means having great ideals, the wish to do great things to respond to what God asks of us. Hence also, for this very reason, to do well the routine things of every day and all the daily actions, tasks, meetings with people; doing the little everyday things with a great heart open to God and to others.</a:t>
            </a:r>
          </a:p>
          <a:p>
            <a:pPr marL="0" indent="0">
              <a:buNone/>
            </a:pPr>
            <a:r>
              <a:rPr lang="en-US" sz="3600" dirty="0">
                <a:solidFill>
                  <a:schemeClr val="bg1"/>
                </a:solidFill>
              </a:rPr>
              <a:t>(Address to Students at Jesuit Schools in Italy and Albania, 6/7/13)</a:t>
            </a:r>
          </a:p>
        </p:txBody>
      </p:sp>
    </p:spTree>
    <p:extLst>
      <p:ext uri="{BB962C8B-B14F-4D97-AF65-F5344CB8AC3E}">
        <p14:creationId xmlns:p14="http://schemas.microsoft.com/office/powerpoint/2010/main" val="3600728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1539-C544-EF48-827B-80F2CD9F2872}"/>
              </a:ext>
            </a:extLst>
          </p:cNvPr>
          <p:cNvSpPr>
            <a:spLocks noGrp="1"/>
          </p:cNvSpPr>
          <p:nvPr>
            <p:ph type="title"/>
          </p:nvPr>
        </p:nvSpPr>
        <p:spPr/>
        <p:txBody>
          <a:bodyPr/>
          <a:lstStyle/>
          <a:p>
            <a:r>
              <a:rPr lang="en-US" dirty="0">
                <a:solidFill>
                  <a:schemeClr val="bg1"/>
                </a:solidFill>
              </a:rPr>
              <a:t>Magnanimity 		Discernment</a:t>
            </a:r>
          </a:p>
        </p:txBody>
      </p:sp>
      <p:sp>
        <p:nvSpPr>
          <p:cNvPr id="3" name="Content Placeholder 2">
            <a:extLst>
              <a:ext uri="{FF2B5EF4-FFF2-40B4-BE49-F238E27FC236}">
                <a16:creationId xmlns:a16="http://schemas.microsoft.com/office/drawing/2014/main" id="{A770FAA0-4540-144D-BCCE-967CE2D6FB55}"/>
              </a:ext>
            </a:extLst>
          </p:cNvPr>
          <p:cNvSpPr>
            <a:spLocks noGrp="1"/>
          </p:cNvSpPr>
          <p:nvPr>
            <p:ph idx="1"/>
          </p:nvPr>
        </p:nvSpPr>
        <p:spPr/>
        <p:txBody>
          <a:bodyPr>
            <a:normAutofit/>
          </a:bodyPr>
          <a:lstStyle/>
          <a:p>
            <a:pPr marL="0" indent="0">
              <a:buNone/>
            </a:pPr>
            <a:r>
              <a:rPr lang="en-US" sz="4000" i="1" dirty="0">
                <a:solidFill>
                  <a:schemeClr val="bg1"/>
                </a:solidFill>
              </a:rPr>
              <a:t>Non </a:t>
            </a:r>
            <a:r>
              <a:rPr lang="en-US" sz="4000" i="1" dirty="0" err="1">
                <a:solidFill>
                  <a:schemeClr val="bg1"/>
                </a:solidFill>
              </a:rPr>
              <a:t>coerceri</a:t>
            </a:r>
            <a:r>
              <a:rPr lang="en-US" sz="4000" i="1" dirty="0">
                <a:solidFill>
                  <a:schemeClr val="bg1"/>
                </a:solidFill>
              </a:rPr>
              <a:t> a </a:t>
            </a:r>
            <a:r>
              <a:rPr lang="en-US" sz="4000" i="1" dirty="0" err="1">
                <a:solidFill>
                  <a:schemeClr val="bg1"/>
                </a:solidFill>
              </a:rPr>
              <a:t>maximo</a:t>
            </a:r>
            <a:r>
              <a:rPr lang="en-US" sz="4000" i="1" dirty="0">
                <a:solidFill>
                  <a:schemeClr val="bg1"/>
                </a:solidFill>
              </a:rPr>
              <a:t>, </a:t>
            </a:r>
            <a:r>
              <a:rPr lang="en-US" sz="4000" i="1" dirty="0" err="1">
                <a:solidFill>
                  <a:schemeClr val="bg1"/>
                </a:solidFill>
              </a:rPr>
              <a:t>sed</a:t>
            </a:r>
            <a:r>
              <a:rPr lang="en-US" sz="4000" i="1" dirty="0">
                <a:solidFill>
                  <a:schemeClr val="bg1"/>
                </a:solidFill>
              </a:rPr>
              <a:t> </a:t>
            </a:r>
            <a:r>
              <a:rPr lang="en-US" sz="4000" i="1" dirty="0" err="1">
                <a:solidFill>
                  <a:schemeClr val="bg1"/>
                </a:solidFill>
              </a:rPr>
              <a:t>contineri</a:t>
            </a:r>
            <a:r>
              <a:rPr lang="en-US" sz="4000" i="1" dirty="0">
                <a:solidFill>
                  <a:schemeClr val="bg1"/>
                </a:solidFill>
              </a:rPr>
              <a:t> a </a:t>
            </a:r>
            <a:r>
              <a:rPr lang="en-US" sz="4000" i="1" dirty="0" err="1">
                <a:solidFill>
                  <a:schemeClr val="bg1"/>
                </a:solidFill>
              </a:rPr>
              <a:t>minimo</a:t>
            </a:r>
            <a:r>
              <a:rPr lang="en-US" sz="4000" i="1" dirty="0">
                <a:solidFill>
                  <a:schemeClr val="bg1"/>
                </a:solidFill>
              </a:rPr>
              <a:t> </a:t>
            </a:r>
            <a:r>
              <a:rPr lang="en-US" sz="4000" i="1" dirty="0" err="1">
                <a:solidFill>
                  <a:schemeClr val="bg1"/>
                </a:solidFill>
              </a:rPr>
              <a:t>divinum</a:t>
            </a:r>
            <a:r>
              <a:rPr lang="en-US" sz="4000" i="1" dirty="0">
                <a:solidFill>
                  <a:schemeClr val="bg1"/>
                </a:solidFill>
              </a:rPr>
              <a:t> est</a:t>
            </a:r>
            <a:r>
              <a:rPr lang="en-US" sz="4000" dirty="0">
                <a:solidFill>
                  <a:schemeClr val="bg1"/>
                </a:solidFill>
              </a:rPr>
              <a:t>. </a:t>
            </a:r>
          </a:p>
          <a:p>
            <a:pPr marL="0" indent="0">
              <a:buNone/>
            </a:pPr>
            <a:r>
              <a:rPr lang="en-US" sz="4000" dirty="0">
                <a:solidFill>
                  <a:schemeClr val="bg1"/>
                </a:solidFill>
              </a:rPr>
              <a:t>Inscription on Ignatius’s tombstone</a:t>
            </a:r>
          </a:p>
          <a:p>
            <a:pPr marL="0" indent="0">
              <a:buNone/>
            </a:pPr>
            <a:endParaRPr lang="en-US" sz="4000" dirty="0">
              <a:solidFill>
                <a:schemeClr val="bg1"/>
              </a:solidFill>
            </a:endParaRPr>
          </a:p>
          <a:p>
            <a:pPr marL="0" indent="0">
              <a:buNone/>
            </a:pPr>
            <a:r>
              <a:rPr lang="en-US" sz="4000" dirty="0">
                <a:solidFill>
                  <a:schemeClr val="bg1"/>
                </a:solidFill>
              </a:rPr>
              <a:t>Not to be limited by the greatest and yet to be contained in the tiniest—this is the divine. </a:t>
            </a:r>
          </a:p>
        </p:txBody>
      </p:sp>
      <p:sp>
        <p:nvSpPr>
          <p:cNvPr id="4" name="Right Arrow 3">
            <a:extLst>
              <a:ext uri="{FF2B5EF4-FFF2-40B4-BE49-F238E27FC236}">
                <a16:creationId xmlns:a16="http://schemas.microsoft.com/office/drawing/2014/main" id="{6675EB7B-022D-FA45-B3BB-B35BAA826B5C}"/>
              </a:ext>
            </a:extLst>
          </p:cNvPr>
          <p:cNvSpPr/>
          <p:nvPr/>
        </p:nvSpPr>
        <p:spPr>
          <a:xfrm>
            <a:off x="4165599" y="895767"/>
            <a:ext cx="978408" cy="26427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4680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8AF7-C0A2-6442-BB9A-9ECC931F4F26}"/>
              </a:ext>
            </a:extLst>
          </p:cNvPr>
          <p:cNvSpPr>
            <a:spLocks noGrp="1"/>
          </p:cNvSpPr>
          <p:nvPr>
            <p:ph type="title"/>
          </p:nvPr>
        </p:nvSpPr>
        <p:spPr/>
        <p:txBody>
          <a:bodyPr/>
          <a:lstStyle/>
          <a:p>
            <a:r>
              <a:rPr lang="en-US" dirty="0">
                <a:solidFill>
                  <a:schemeClr val="bg1"/>
                </a:solidFill>
              </a:rPr>
              <a:t>Discernment</a:t>
            </a:r>
          </a:p>
        </p:txBody>
      </p:sp>
      <p:sp>
        <p:nvSpPr>
          <p:cNvPr id="3" name="Content Placeholder 2">
            <a:extLst>
              <a:ext uri="{FF2B5EF4-FFF2-40B4-BE49-F238E27FC236}">
                <a16:creationId xmlns:a16="http://schemas.microsoft.com/office/drawing/2014/main" id="{10E3A7CC-02EA-0B44-99AA-630E55FD1B71}"/>
              </a:ext>
            </a:extLst>
          </p:cNvPr>
          <p:cNvSpPr>
            <a:spLocks noGrp="1"/>
          </p:cNvSpPr>
          <p:nvPr>
            <p:ph idx="1"/>
          </p:nvPr>
        </p:nvSpPr>
        <p:spPr>
          <a:xfrm>
            <a:off x="186267" y="1825625"/>
            <a:ext cx="11717866" cy="4351338"/>
          </a:xfrm>
        </p:spPr>
        <p:txBody>
          <a:bodyPr>
            <a:noAutofit/>
          </a:bodyPr>
          <a:lstStyle/>
          <a:p>
            <a:pPr marL="0" indent="0">
              <a:buNone/>
            </a:pPr>
            <a:r>
              <a:rPr lang="en-US" sz="3600" dirty="0">
                <a:solidFill>
                  <a:schemeClr val="bg1"/>
                </a:solidFill>
              </a:rPr>
              <a:t>This motto offers parameters to assume a correct position for discernment, in order to [see] the things of God from God’s ‘point of view.’ ...You can have large projects and implement them by means of a few of the smallest things. Or you can use weak means that are more effective than strong ones, as Paul also said in his First Letter to the Corinthians. ...Discernment is always done in the presence of the Lord, looking at the signs, listening to the things that happen, the feeling of the people, especially the poor.</a:t>
            </a:r>
          </a:p>
          <a:p>
            <a:pPr marL="0" indent="0">
              <a:buNone/>
            </a:pPr>
            <a:r>
              <a:rPr lang="en-US" sz="3600" dirty="0">
                <a:solidFill>
                  <a:schemeClr val="bg1"/>
                </a:solidFill>
              </a:rPr>
              <a:t>(</a:t>
            </a:r>
            <a:r>
              <a:rPr lang="en-US" sz="3600" i="1" dirty="0">
                <a:solidFill>
                  <a:schemeClr val="bg1"/>
                </a:solidFill>
              </a:rPr>
              <a:t>A Big Heart Open to God</a:t>
            </a:r>
            <a:r>
              <a:rPr lang="en-US" sz="3600" dirty="0">
                <a:solidFill>
                  <a:schemeClr val="bg1"/>
                </a:solidFill>
              </a:rPr>
              <a:t>, 9/30/13)</a:t>
            </a:r>
          </a:p>
          <a:p>
            <a:pPr marL="0" indent="0">
              <a:buNone/>
            </a:pPr>
            <a:endParaRPr lang="en-US" sz="3600" dirty="0">
              <a:solidFill>
                <a:schemeClr val="bg1"/>
              </a:solidFill>
            </a:endParaRPr>
          </a:p>
        </p:txBody>
      </p:sp>
    </p:spTree>
    <p:extLst>
      <p:ext uri="{BB962C8B-B14F-4D97-AF65-F5344CB8AC3E}">
        <p14:creationId xmlns:p14="http://schemas.microsoft.com/office/powerpoint/2010/main" val="2135516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8AF7-C0A2-6442-BB9A-9ECC931F4F26}"/>
              </a:ext>
            </a:extLst>
          </p:cNvPr>
          <p:cNvSpPr>
            <a:spLocks noGrp="1"/>
          </p:cNvSpPr>
          <p:nvPr>
            <p:ph type="title"/>
          </p:nvPr>
        </p:nvSpPr>
        <p:spPr/>
        <p:txBody>
          <a:bodyPr/>
          <a:lstStyle/>
          <a:p>
            <a:r>
              <a:rPr lang="en-US" dirty="0">
                <a:solidFill>
                  <a:schemeClr val="bg1"/>
                </a:solidFill>
              </a:rPr>
              <a:t>Discernment</a:t>
            </a:r>
          </a:p>
        </p:txBody>
      </p:sp>
      <p:sp>
        <p:nvSpPr>
          <p:cNvPr id="3" name="Content Placeholder 2">
            <a:extLst>
              <a:ext uri="{FF2B5EF4-FFF2-40B4-BE49-F238E27FC236}">
                <a16:creationId xmlns:a16="http://schemas.microsoft.com/office/drawing/2014/main" id="{10E3A7CC-02EA-0B44-99AA-630E55FD1B71}"/>
              </a:ext>
            </a:extLst>
          </p:cNvPr>
          <p:cNvSpPr>
            <a:spLocks noGrp="1"/>
          </p:cNvSpPr>
          <p:nvPr>
            <p:ph idx="1"/>
          </p:nvPr>
        </p:nvSpPr>
        <p:spPr/>
        <p:txBody>
          <a:bodyPr>
            <a:normAutofit/>
          </a:bodyPr>
          <a:lstStyle/>
          <a:p>
            <a:pPr marL="0" indent="0">
              <a:buNone/>
            </a:pPr>
            <a:r>
              <a:rPr lang="en-US" sz="3600" dirty="0">
                <a:solidFill>
                  <a:schemeClr val="bg1"/>
                </a:solidFill>
              </a:rPr>
              <a:t>What is the prophetic audacity that is asked of us today? We must discern this. That is, where should this prophetic audacity be channeled? It is an attitude born of the </a:t>
            </a:r>
            <a:r>
              <a:rPr lang="en-US" sz="3600" i="1" dirty="0" err="1">
                <a:solidFill>
                  <a:schemeClr val="bg1"/>
                </a:solidFill>
              </a:rPr>
              <a:t>magis</a:t>
            </a:r>
            <a:r>
              <a:rPr lang="en-US" sz="3600" dirty="0">
                <a:solidFill>
                  <a:schemeClr val="bg1"/>
                </a:solidFill>
              </a:rPr>
              <a:t>. And the </a:t>
            </a:r>
            <a:r>
              <a:rPr lang="en-US" sz="3600" i="1" dirty="0" err="1">
                <a:solidFill>
                  <a:schemeClr val="bg1"/>
                </a:solidFill>
              </a:rPr>
              <a:t>magis</a:t>
            </a:r>
            <a:r>
              <a:rPr lang="en-US" sz="3600" dirty="0">
                <a:solidFill>
                  <a:schemeClr val="bg1"/>
                </a:solidFill>
              </a:rPr>
              <a:t> is </a:t>
            </a:r>
            <a:r>
              <a:rPr lang="en-US" sz="3600" i="1" dirty="0" err="1">
                <a:solidFill>
                  <a:schemeClr val="bg1"/>
                </a:solidFill>
              </a:rPr>
              <a:t>parresia</a:t>
            </a:r>
            <a:r>
              <a:rPr lang="en-US" sz="3600" i="1" dirty="0">
                <a:solidFill>
                  <a:schemeClr val="bg1"/>
                </a:solidFill>
              </a:rPr>
              <a:t> </a:t>
            </a:r>
            <a:r>
              <a:rPr lang="en-US" sz="3600" dirty="0">
                <a:solidFill>
                  <a:schemeClr val="bg1"/>
                </a:solidFill>
              </a:rPr>
              <a:t>[boldness]. The </a:t>
            </a:r>
            <a:r>
              <a:rPr lang="en-US" sz="3600" i="1" dirty="0" err="1">
                <a:solidFill>
                  <a:schemeClr val="bg1"/>
                </a:solidFill>
              </a:rPr>
              <a:t>magis</a:t>
            </a:r>
            <a:r>
              <a:rPr lang="en-US" sz="3600" dirty="0">
                <a:solidFill>
                  <a:schemeClr val="bg1"/>
                </a:solidFill>
              </a:rPr>
              <a:t> is founded on God who is always greater. Looking at that ever greater God, discernment deepens and seeks the places to channel the audacity.</a:t>
            </a:r>
          </a:p>
          <a:p>
            <a:pPr marL="0" indent="0">
              <a:buNone/>
            </a:pPr>
            <a:r>
              <a:rPr lang="en-US" sz="3600" dirty="0">
                <a:solidFill>
                  <a:schemeClr val="bg1"/>
                </a:solidFill>
              </a:rPr>
              <a:t>(Dialogue w Jesuits at GC 36, 1/24/16)</a:t>
            </a:r>
          </a:p>
          <a:p>
            <a:endParaRPr lang="en-US" sz="3600" dirty="0">
              <a:solidFill>
                <a:schemeClr val="bg1"/>
              </a:solidFill>
            </a:endParaRPr>
          </a:p>
        </p:txBody>
      </p:sp>
    </p:spTree>
    <p:extLst>
      <p:ext uri="{BB962C8B-B14F-4D97-AF65-F5344CB8AC3E}">
        <p14:creationId xmlns:p14="http://schemas.microsoft.com/office/powerpoint/2010/main" val="3178576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BBD9-D50D-004C-8700-3519F5390F7E}"/>
              </a:ext>
            </a:extLst>
          </p:cNvPr>
          <p:cNvSpPr>
            <a:spLocks noGrp="1"/>
          </p:cNvSpPr>
          <p:nvPr>
            <p:ph type="title"/>
          </p:nvPr>
        </p:nvSpPr>
        <p:spPr/>
        <p:txBody>
          <a:bodyPr/>
          <a:lstStyle/>
          <a:p>
            <a:r>
              <a:rPr lang="en-US" dirty="0">
                <a:solidFill>
                  <a:schemeClr val="bg1"/>
                </a:solidFill>
              </a:rPr>
              <a:t>Consolation</a:t>
            </a:r>
          </a:p>
        </p:txBody>
      </p:sp>
      <p:sp>
        <p:nvSpPr>
          <p:cNvPr id="3" name="Content Placeholder 2">
            <a:extLst>
              <a:ext uri="{FF2B5EF4-FFF2-40B4-BE49-F238E27FC236}">
                <a16:creationId xmlns:a16="http://schemas.microsoft.com/office/drawing/2014/main" id="{B4F31F63-81A8-DE4F-84DD-EE04796DCA0A}"/>
              </a:ext>
            </a:extLst>
          </p:cNvPr>
          <p:cNvSpPr>
            <a:spLocks noGrp="1"/>
          </p:cNvSpPr>
          <p:nvPr>
            <p:ph idx="1"/>
          </p:nvPr>
        </p:nvSpPr>
        <p:spPr/>
        <p:txBody>
          <a:bodyPr>
            <a:noAutofit/>
          </a:bodyPr>
          <a:lstStyle/>
          <a:p>
            <a:pPr marL="0" indent="0">
              <a:buNone/>
            </a:pPr>
            <a:r>
              <a:rPr lang="en-US" sz="3600" dirty="0">
                <a:solidFill>
                  <a:schemeClr val="bg1"/>
                </a:solidFill>
              </a:rPr>
              <a:t>“The office of consolation” ... [</a:t>
            </a:r>
            <a:r>
              <a:rPr lang="en-US" sz="3600" dirty="0" err="1">
                <a:solidFill>
                  <a:schemeClr val="bg1"/>
                </a:solidFill>
              </a:rPr>
              <a:t>Exx</a:t>
            </a:r>
            <a:r>
              <a:rPr lang="en-US" sz="3600" dirty="0">
                <a:solidFill>
                  <a:schemeClr val="bg1"/>
                </a:solidFill>
              </a:rPr>
              <a:t> 224]... is the work proper to the Society.  </a:t>
            </a:r>
          </a:p>
          <a:p>
            <a:pPr marL="0" indent="0">
              <a:buNone/>
            </a:pPr>
            <a:endParaRPr lang="en-US" sz="3600" dirty="0">
              <a:solidFill>
                <a:schemeClr val="bg1"/>
              </a:solidFill>
            </a:endParaRPr>
          </a:p>
          <a:p>
            <a:pPr marL="0" indent="0">
              <a:buNone/>
            </a:pPr>
            <a:r>
              <a:rPr lang="en-US" sz="3600" dirty="0">
                <a:solidFill>
                  <a:schemeClr val="bg1"/>
                </a:solidFill>
              </a:rPr>
              <a:t>The [one influenced by Ignatian spirituality] is a servant of the joy of the Gospel. </a:t>
            </a:r>
          </a:p>
          <a:p>
            <a:pPr marL="0" indent="0">
              <a:buNone/>
            </a:pPr>
            <a:endParaRPr lang="en-US" sz="3600" dirty="0">
              <a:solidFill>
                <a:schemeClr val="bg1"/>
              </a:solidFill>
            </a:endParaRPr>
          </a:p>
          <a:p>
            <a:pPr marL="0" indent="0">
              <a:buNone/>
            </a:pPr>
            <a:r>
              <a:rPr lang="en-US" sz="3600" dirty="0">
                <a:solidFill>
                  <a:schemeClr val="bg1"/>
                </a:solidFill>
              </a:rPr>
              <a:t>You can’t pass on good news with a sad face.  </a:t>
            </a:r>
          </a:p>
          <a:p>
            <a:pPr marL="0" indent="0">
              <a:buNone/>
            </a:pPr>
            <a:r>
              <a:rPr lang="en-US" sz="3600" dirty="0">
                <a:solidFill>
                  <a:schemeClr val="bg1"/>
                </a:solidFill>
              </a:rPr>
              <a:t>(Presentation to GC 35, 10/24/16). </a:t>
            </a:r>
          </a:p>
          <a:p>
            <a:endParaRPr lang="en-US" sz="3600" dirty="0">
              <a:solidFill>
                <a:schemeClr val="bg1"/>
              </a:solidFill>
            </a:endParaRPr>
          </a:p>
        </p:txBody>
      </p:sp>
    </p:spTree>
    <p:extLst>
      <p:ext uri="{BB962C8B-B14F-4D97-AF65-F5344CB8AC3E}">
        <p14:creationId xmlns:p14="http://schemas.microsoft.com/office/powerpoint/2010/main" val="4143839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94E36-E0A7-8F4F-9DEE-47C7C7EA4B16}"/>
              </a:ext>
            </a:extLst>
          </p:cNvPr>
          <p:cNvSpPr>
            <a:spLocks noGrp="1"/>
          </p:cNvSpPr>
          <p:nvPr>
            <p:ph type="title"/>
          </p:nvPr>
        </p:nvSpPr>
        <p:spPr>
          <a:xfrm>
            <a:off x="753533" y="246592"/>
            <a:ext cx="10515600" cy="1325563"/>
          </a:xfrm>
        </p:spPr>
        <p:txBody>
          <a:bodyPr/>
          <a:lstStyle/>
          <a:p>
            <a:r>
              <a:rPr lang="en-US" dirty="0">
                <a:solidFill>
                  <a:schemeClr val="bg1"/>
                </a:solidFill>
              </a:rPr>
              <a:t>Consolation</a:t>
            </a:r>
            <a:r>
              <a:rPr lang="en-US" dirty="0"/>
              <a:t> Publications by Pope Francis</a:t>
            </a:r>
          </a:p>
        </p:txBody>
      </p:sp>
      <p:sp>
        <p:nvSpPr>
          <p:cNvPr id="3" name="Content Placeholder 2">
            <a:extLst>
              <a:ext uri="{FF2B5EF4-FFF2-40B4-BE49-F238E27FC236}">
                <a16:creationId xmlns:a16="http://schemas.microsoft.com/office/drawing/2014/main" id="{A9F93AB3-D86A-C749-85B5-9C7B238EA1C7}"/>
              </a:ext>
            </a:extLst>
          </p:cNvPr>
          <p:cNvSpPr>
            <a:spLocks noGrp="1"/>
          </p:cNvSpPr>
          <p:nvPr>
            <p:ph idx="1"/>
          </p:nvPr>
        </p:nvSpPr>
        <p:spPr>
          <a:xfrm>
            <a:off x="601133" y="1436688"/>
            <a:ext cx="10515600" cy="4866120"/>
          </a:xfrm>
        </p:spPr>
        <p:txBody>
          <a:bodyPr>
            <a:noAutofit/>
          </a:bodyPr>
          <a:lstStyle/>
          <a:p>
            <a:r>
              <a:rPr lang="en-US" sz="3200" dirty="0">
                <a:solidFill>
                  <a:schemeClr val="bg1"/>
                </a:solidFill>
              </a:rPr>
              <a:t>Apostolic Exhortations</a:t>
            </a:r>
          </a:p>
          <a:p>
            <a:pPr lvl="1"/>
            <a:r>
              <a:rPr lang="en-US" sz="3200" i="1" dirty="0" err="1">
                <a:solidFill>
                  <a:schemeClr val="bg1"/>
                </a:solidFill>
              </a:rPr>
              <a:t>Evangelii</a:t>
            </a:r>
            <a:r>
              <a:rPr lang="en-US" sz="3200" i="1" dirty="0">
                <a:solidFill>
                  <a:schemeClr val="bg1"/>
                </a:solidFill>
              </a:rPr>
              <a:t> </a:t>
            </a:r>
            <a:r>
              <a:rPr lang="en-US" sz="3200" i="1" dirty="0" err="1">
                <a:solidFill>
                  <a:schemeClr val="bg1"/>
                </a:solidFill>
              </a:rPr>
              <a:t>Gaudium</a:t>
            </a:r>
            <a:r>
              <a:rPr lang="en-US" sz="3200" i="1" dirty="0">
                <a:solidFill>
                  <a:schemeClr val="bg1"/>
                </a:solidFill>
              </a:rPr>
              <a:t> : Apostolic Exhortation on the Proclamation of the Gospel in Today's World</a:t>
            </a:r>
            <a:r>
              <a:rPr lang="en-US" sz="3200" dirty="0">
                <a:solidFill>
                  <a:schemeClr val="bg1"/>
                </a:solidFill>
              </a:rPr>
              <a:t> (2013)</a:t>
            </a:r>
          </a:p>
          <a:p>
            <a:pPr lvl="1"/>
            <a:r>
              <a:rPr lang="en-US" sz="3200" i="1" dirty="0" err="1">
                <a:solidFill>
                  <a:schemeClr val="bg1"/>
                </a:solidFill>
              </a:rPr>
              <a:t>Amoris</a:t>
            </a:r>
            <a:r>
              <a:rPr lang="en-US" sz="3200" i="1" dirty="0">
                <a:solidFill>
                  <a:schemeClr val="bg1"/>
                </a:solidFill>
              </a:rPr>
              <a:t> Laetitia: Post-Synodal Apostolic Exhortation on love in the family</a:t>
            </a:r>
            <a:r>
              <a:rPr lang="en-US" sz="3200" dirty="0">
                <a:solidFill>
                  <a:schemeClr val="bg1"/>
                </a:solidFill>
              </a:rPr>
              <a:t> (2016) </a:t>
            </a:r>
          </a:p>
          <a:p>
            <a:pPr lvl="1"/>
            <a:r>
              <a:rPr lang="en-US" sz="3200" i="1" dirty="0">
                <a:solidFill>
                  <a:schemeClr val="bg1"/>
                </a:solidFill>
              </a:rPr>
              <a:t>Gaudete et </a:t>
            </a:r>
            <a:r>
              <a:rPr lang="en-US" sz="3200" i="1" dirty="0" err="1">
                <a:solidFill>
                  <a:schemeClr val="bg1"/>
                </a:solidFill>
              </a:rPr>
              <a:t>Exsultate</a:t>
            </a:r>
            <a:r>
              <a:rPr lang="en-US" sz="3200" i="1" dirty="0">
                <a:solidFill>
                  <a:schemeClr val="bg1"/>
                </a:solidFill>
              </a:rPr>
              <a:t>: Apostolic Exhortation on the call to holiness in today's </a:t>
            </a:r>
            <a:r>
              <a:rPr lang="en-US" sz="3200" dirty="0">
                <a:solidFill>
                  <a:schemeClr val="bg1"/>
                </a:solidFill>
              </a:rPr>
              <a:t>world (2018)</a:t>
            </a:r>
          </a:p>
          <a:p>
            <a:r>
              <a:rPr lang="en-US" sz="3200" dirty="0">
                <a:solidFill>
                  <a:schemeClr val="bg1"/>
                </a:solidFill>
              </a:rPr>
              <a:t>Encyclicals</a:t>
            </a:r>
          </a:p>
          <a:p>
            <a:pPr lvl="1"/>
            <a:r>
              <a:rPr lang="en-US" sz="3200" i="1" dirty="0">
                <a:solidFill>
                  <a:schemeClr val="bg1"/>
                </a:solidFill>
              </a:rPr>
              <a:t>Lumen </a:t>
            </a:r>
            <a:r>
              <a:rPr lang="en-US" sz="3200" i="1" dirty="0" err="1">
                <a:solidFill>
                  <a:schemeClr val="bg1"/>
                </a:solidFill>
              </a:rPr>
              <a:t>Fidei</a:t>
            </a:r>
            <a:r>
              <a:rPr lang="en-US" sz="3200" i="1" dirty="0">
                <a:solidFill>
                  <a:schemeClr val="bg1"/>
                </a:solidFill>
              </a:rPr>
              <a:t>: On Faith </a:t>
            </a:r>
            <a:r>
              <a:rPr lang="en-US" sz="3200" dirty="0">
                <a:solidFill>
                  <a:schemeClr val="bg1"/>
                </a:solidFill>
              </a:rPr>
              <a:t> (2013, with Pope Emeritus Benedict)</a:t>
            </a:r>
          </a:p>
          <a:p>
            <a:pPr lvl="1"/>
            <a:r>
              <a:rPr lang="en-US" sz="3200" i="1" dirty="0" err="1">
                <a:solidFill>
                  <a:schemeClr val="bg1"/>
                </a:solidFill>
              </a:rPr>
              <a:t>Laudato</a:t>
            </a:r>
            <a:r>
              <a:rPr lang="en-US" sz="3200" i="1" dirty="0">
                <a:solidFill>
                  <a:schemeClr val="bg1"/>
                </a:solidFill>
              </a:rPr>
              <a:t> Si’: On Care for our Common Home </a:t>
            </a:r>
            <a:r>
              <a:rPr lang="en-US" sz="3200" dirty="0">
                <a:solidFill>
                  <a:schemeClr val="bg1"/>
                </a:solidFill>
              </a:rPr>
              <a:t>(2015)</a:t>
            </a:r>
            <a:br>
              <a:rPr lang="en-US" sz="3200" dirty="0">
                <a:solidFill>
                  <a:schemeClr val="bg1"/>
                </a:solidFill>
              </a:rPr>
            </a:br>
            <a:br>
              <a:rPr lang="en-US" sz="3200" dirty="0">
                <a:solidFill>
                  <a:schemeClr val="bg1"/>
                </a:solidFill>
              </a:rPr>
            </a:br>
            <a:br>
              <a:rPr lang="en-US"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4218335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94E36-E0A7-8F4F-9DEE-47C7C7EA4B16}"/>
              </a:ext>
            </a:extLst>
          </p:cNvPr>
          <p:cNvSpPr>
            <a:spLocks noGrp="1"/>
          </p:cNvSpPr>
          <p:nvPr>
            <p:ph type="title"/>
          </p:nvPr>
        </p:nvSpPr>
        <p:spPr>
          <a:xfrm>
            <a:off x="753533" y="246592"/>
            <a:ext cx="10515600" cy="1325563"/>
          </a:xfrm>
        </p:spPr>
        <p:txBody>
          <a:bodyPr/>
          <a:lstStyle/>
          <a:p>
            <a:r>
              <a:rPr lang="en-US" dirty="0">
                <a:solidFill>
                  <a:schemeClr val="bg1"/>
                </a:solidFill>
              </a:rPr>
              <a:t>Consolation</a:t>
            </a:r>
            <a:r>
              <a:rPr lang="en-US" dirty="0"/>
              <a:t> Publications by Pope Francis</a:t>
            </a:r>
          </a:p>
        </p:txBody>
      </p:sp>
      <p:sp>
        <p:nvSpPr>
          <p:cNvPr id="3" name="Content Placeholder 2">
            <a:extLst>
              <a:ext uri="{FF2B5EF4-FFF2-40B4-BE49-F238E27FC236}">
                <a16:creationId xmlns:a16="http://schemas.microsoft.com/office/drawing/2014/main" id="{A9F93AB3-D86A-C749-85B5-9C7B238EA1C7}"/>
              </a:ext>
            </a:extLst>
          </p:cNvPr>
          <p:cNvSpPr>
            <a:spLocks noGrp="1"/>
          </p:cNvSpPr>
          <p:nvPr>
            <p:ph idx="1"/>
          </p:nvPr>
        </p:nvSpPr>
        <p:spPr>
          <a:xfrm>
            <a:off x="601133" y="1436688"/>
            <a:ext cx="10515600" cy="4866120"/>
          </a:xfrm>
        </p:spPr>
        <p:txBody>
          <a:bodyPr>
            <a:noAutofit/>
          </a:bodyPr>
          <a:lstStyle/>
          <a:p>
            <a:r>
              <a:rPr lang="en-US" sz="3200" dirty="0">
                <a:solidFill>
                  <a:schemeClr val="bg1"/>
                </a:solidFill>
              </a:rPr>
              <a:t>Apostolic Exhortations</a:t>
            </a:r>
          </a:p>
          <a:p>
            <a:pPr lvl="1"/>
            <a:r>
              <a:rPr lang="en-US" sz="3200" i="1" dirty="0">
                <a:solidFill>
                  <a:schemeClr val="bg1"/>
                </a:solidFill>
              </a:rPr>
              <a:t>Joy of the Gospel: Apostolic Exhortation on the Proclamation of the Gospel in Today's World</a:t>
            </a:r>
            <a:r>
              <a:rPr lang="en-US" sz="3200" dirty="0">
                <a:solidFill>
                  <a:schemeClr val="bg1"/>
                </a:solidFill>
              </a:rPr>
              <a:t> (2013)</a:t>
            </a:r>
          </a:p>
          <a:p>
            <a:pPr lvl="1"/>
            <a:r>
              <a:rPr lang="en-US" sz="3200" i="1" dirty="0">
                <a:solidFill>
                  <a:schemeClr val="bg1"/>
                </a:solidFill>
              </a:rPr>
              <a:t>Joy of Love: Post-Synodal Apostolic Exhortation on love in the family</a:t>
            </a:r>
            <a:r>
              <a:rPr lang="en-US" sz="3200" dirty="0">
                <a:solidFill>
                  <a:schemeClr val="bg1"/>
                </a:solidFill>
              </a:rPr>
              <a:t> (2016) </a:t>
            </a:r>
          </a:p>
          <a:p>
            <a:pPr lvl="1"/>
            <a:r>
              <a:rPr lang="en-US" sz="3200" i="1" dirty="0">
                <a:solidFill>
                  <a:schemeClr val="bg1"/>
                </a:solidFill>
              </a:rPr>
              <a:t>Rejoice and Be Glad: Apostolic Exhortation on the call to holiness in today's </a:t>
            </a:r>
            <a:r>
              <a:rPr lang="en-US" sz="3200" dirty="0">
                <a:solidFill>
                  <a:schemeClr val="bg1"/>
                </a:solidFill>
              </a:rPr>
              <a:t>world (2018)</a:t>
            </a:r>
          </a:p>
          <a:p>
            <a:r>
              <a:rPr lang="en-US" sz="3200" dirty="0">
                <a:solidFill>
                  <a:schemeClr val="bg1"/>
                </a:solidFill>
              </a:rPr>
              <a:t>Encyclicals</a:t>
            </a:r>
          </a:p>
          <a:p>
            <a:pPr lvl="1"/>
            <a:r>
              <a:rPr lang="en-US" sz="3200" i="1" dirty="0">
                <a:solidFill>
                  <a:schemeClr val="bg1"/>
                </a:solidFill>
              </a:rPr>
              <a:t>Light of Faith: On Faith </a:t>
            </a:r>
            <a:r>
              <a:rPr lang="en-US" sz="3200" dirty="0">
                <a:solidFill>
                  <a:schemeClr val="bg1"/>
                </a:solidFill>
              </a:rPr>
              <a:t> (2013, with Pope Emeritus Benedict)</a:t>
            </a:r>
          </a:p>
          <a:p>
            <a:pPr lvl="1"/>
            <a:r>
              <a:rPr lang="en-US" sz="3200" i="1" dirty="0">
                <a:solidFill>
                  <a:schemeClr val="bg1"/>
                </a:solidFill>
              </a:rPr>
              <a:t>Praise Be to You: On Care for our Common Home </a:t>
            </a:r>
            <a:r>
              <a:rPr lang="en-US" sz="3200" dirty="0">
                <a:solidFill>
                  <a:schemeClr val="bg1"/>
                </a:solidFill>
              </a:rPr>
              <a:t>(2015)</a:t>
            </a:r>
            <a:br>
              <a:rPr lang="en-US" sz="3200" dirty="0">
                <a:solidFill>
                  <a:schemeClr val="bg1"/>
                </a:solidFill>
              </a:rPr>
            </a:br>
            <a:br>
              <a:rPr lang="en-US" sz="3200" dirty="0">
                <a:solidFill>
                  <a:schemeClr val="bg1"/>
                </a:solidFill>
              </a:rPr>
            </a:br>
            <a:br>
              <a:rPr lang="en-US"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142208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Consolation</a:t>
            </a:r>
          </a:p>
        </p:txBody>
      </p:sp>
      <p:sp>
        <p:nvSpPr>
          <p:cNvPr id="3" name="Content Placeholder 2"/>
          <p:cNvSpPr>
            <a:spLocks noGrp="1"/>
          </p:cNvSpPr>
          <p:nvPr>
            <p:ph idx="1"/>
          </p:nvPr>
        </p:nvSpPr>
        <p:spPr/>
        <p:txBody>
          <a:bodyPr>
            <a:normAutofit/>
          </a:bodyPr>
          <a:lstStyle/>
          <a:p>
            <a:pPr marL="0" indent="0">
              <a:buNone/>
            </a:pPr>
            <a:r>
              <a:rPr lang="en-US" sz="3600" dirty="0">
                <a:solidFill>
                  <a:schemeClr val="bg1"/>
                </a:solidFill>
              </a:rPr>
              <a:t>There are Christians whose lives seem like Lent without Easter. I realize of course that joy is not expressed the same way at all times in life, especially at moments of great difficulty. Joy adapts and changes, but it always endures, even as a flicker of light born of our personal certainty that, when everything is said and done, we are infinitely loved (EG 6).</a:t>
            </a:r>
          </a:p>
        </p:txBody>
      </p:sp>
    </p:spTree>
    <p:extLst>
      <p:ext uri="{BB962C8B-B14F-4D97-AF65-F5344CB8AC3E}">
        <p14:creationId xmlns:p14="http://schemas.microsoft.com/office/powerpoint/2010/main" val="3629259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Consolation</a:t>
            </a:r>
          </a:p>
        </p:txBody>
      </p:sp>
      <p:sp>
        <p:nvSpPr>
          <p:cNvPr id="3" name="Content Placeholder 2"/>
          <p:cNvSpPr>
            <a:spLocks noGrp="1"/>
          </p:cNvSpPr>
          <p:nvPr>
            <p:ph idx="1"/>
          </p:nvPr>
        </p:nvSpPr>
        <p:spPr/>
        <p:txBody>
          <a:bodyPr>
            <a:normAutofit/>
          </a:bodyPr>
          <a:lstStyle/>
          <a:p>
            <a:pPr marL="0" indent="0">
              <a:buNone/>
            </a:pPr>
            <a:r>
              <a:rPr lang="en-US" sz="3600" dirty="0">
                <a:solidFill>
                  <a:schemeClr val="bg1"/>
                </a:solidFill>
              </a:rPr>
              <a:t>Christians have the duty to proclaim the Gospel without excluding anyone. Instead of seeming to impose new obligations, they should appear as people who wish to share their joy, who point to a horizon of beauty and who invite others to a delicious banquet. It is not by proselytizing that the Church grows, but ‘by attraction’ (EG 14). </a:t>
            </a:r>
          </a:p>
        </p:txBody>
      </p:sp>
    </p:spTree>
    <p:extLst>
      <p:ext uri="{BB962C8B-B14F-4D97-AF65-F5344CB8AC3E}">
        <p14:creationId xmlns:p14="http://schemas.microsoft.com/office/powerpoint/2010/main" val="1876057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7DEF-678E-2E42-A568-FDF5A6E5C636}"/>
              </a:ext>
            </a:extLst>
          </p:cNvPr>
          <p:cNvSpPr>
            <a:spLocks noGrp="1"/>
          </p:cNvSpPr>
          <p:nvPr>
            <p:ph type="title"/>
          </p:nvPr>
        </p:nvSpPr>
        <p:spPr/>
        <p:txBody>
          <a:bodyPr/>
          <a:lstStyle/>
          <a:p>
            <a:r>
              <a:rPr lang="en-US" dirty="0">
                <a:solidFill>
                  <a:schemeClr val="bg1"/>
                </a:solidFill>
              </a:rPr>
              <a:t>Concluding Reflections</a:t>
            </a:r>
          </a:p>
        </p:txBody>
      </p:sp>
      <p:sp>
        <p:nvSpPr>
          <p:cNvPr id="3" name="Content Placeholder 2">
            <a:extLst>
              <a:ext uri="{FF2B5EF4-FFF2-40B4-BE49-F238E27FC236}">
                <a16:creationId xmlns:a16="http://schemas.microsoft.com/office/drawing/2014/main" id="{8353E461-5B03-3242-9C2C-4EA04BDB6597}"/>
              </a:ext>
            </a:extLst>
          </p:cNvPr>
          <p:cNvSpPr>
            <a:spLocks noGrp="1"/>
          </p:cNvSpPr>
          <p:nvPr>
            <p:ph idx="1"/>
          </p:nvPr>
        </p:nvSpPr>
        <p:spPr/>
        <p:txBody>
          <a:bodyPr>
            <a:normAutofit/>
          </a:bodyPr>
          <a:lstStyle/>
          <a:p>
            <a:r>
              <a:rPr lang="en-US" sz="3600" dirty="0">
                <a:solidFill>
                  <a:schemeClr val="bg1"/>
                </a:solidFill>
              </a:rPr>
              <a:t>What insights have you gained?</a:t>
            </a:r>
          </a:p>
          <a:p>
            <a:r>
              <a:rPr lang="en-US" sz="3600" dirty="0">
                <a:solidFill>
                  <a:schemeClr val="bg1"/>
                </a:solidFill>
              </a:rPr>
              <a:t>What would you add?</a:t>
            </a:r>
          </a:p>
          <a:p>
            <a:r>
              <a:rPr lang="en-US" sz="3600" dirty="0">
                <a:solidFill>
                  <a:schemeClr val="bg1"/>
                </a:solidFill>
              </a:rPr>
              <a:t>What might you do differently?</a:t>
            </a:r>
          </a:p>
        </p:txBody>
      </p:sp>
    </p:spTree>
    <p:extLst>
      <p:ext uri="{BB962C8B-B14F-4D97-AF65-F5344CB8AC3E}">
        <p14:creationId xmlns:p14="http://schemas.microsoft.com/office/powerpoint/2010/main" val="2661137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C206-5B0B-644F-8F1D-E4B12D1167BD}"/>
              </a:ext>
            </a:extLst>
          </p:cNvPr>
          <p:cNvSpPr>
            <a:spLocks noGrp="1"/>
          </p:cNvSpPr>
          <p:nvPr>
            <p:ph type="title"/>
          </p:nvPr>
        </p:nvSpPr>
        <p:spPr/>
        <p:txBody>
          <a:bodyPr/>
          <a:lstStyle/>
          <a:p>
            <a:r>
              <a:rPr lang="en-US" dirty="0">
                <a:solidFill>
                  <a:schemeClr val="bg1"/>
                </a:solidFill>
                <a:latin typeface="+mn-lt"/>
              </a:rPr>
              <a:t>Initial questions for silent reflection</a:t>
            </a:r>
          </a:p>
        </p:txBody>
      </p:sp>
      <p:sp>
        <p:nvSpPr>
          <p:cNvPr id="3" name="Content Placeholder 2">
            <a:extLst>
              <a:ext uri="{FF2B5EF4-FFF2-40B4-BE49-F238E27FC236}">
                <a16:creationId xmlns:a16="http://schemas.microsoft.com/office/drawing/2014/main" id="{4F698FD5-5644-E64C-B6B7-63B76DDA19F8}"/>
              </a:ext>
            </a:extLst>
          </p:cNvPr>
          <p:cNvSpPr>
            <a:spLocks noGrp="1"/>
          </p:cNvSpPr>
          <p:nvPr>
            <p:ph idx="1"/>
          </p:nvPr>
        </p:nvSpPr>
        <p:spPr/>
        <p:txBody>
          <a:bodyPr>
            <a:normAutofit/>
          </a:bodyPr>
          <a:lstStyle/>
          <a:p>
            <a:r>
              <a:rPr lang="en-US" sz="3600" dirty="0">
                <a:solidFill>
                  <a:schemeClr val="bg1"/>
                </a:solidFill>
              </a:rPr>
              <a:t>What inspires you about Pope Francis?</a:t>
            </a:r>
          </a:p>
          <a:p>
            <a:r>
              <a:rPr lang="en-US" sz="3600" dirty="0">
                <a:solidFill>
                  <a:schemeClr val="bg1"/>
                </a:solidFill>
              </a:rPr>
              <a:t>What inspires you about Ignatian spirituality?</a:t>
            </a:r>
          </a:p>
          <a:p>
            <a:r>
              <a:rPr lang="en-US" sz="3600" dirty="0">
                <a:solidFill>
                  <a:schemeClr val="bg1"/>
                </a:solidFill>
              </a:rPr>
              <a:t>How has Pope Francis challenged you to live differently or do ministry differently?</a:t>
            </a:r>
          </a:p>
        </p:txBody>
      </p:sp>
    </p:spTree>
    <p:extLst>
      <p:ext uri="{BB962C8B-B14F-4D97-AF65-F5344CB8AC3E}">
        <p14:creationId xmlns:p14="http://schemas.microsoft.com/office/powerpoint/2010/main" val="326296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Suscipe</a:t>
            </a:r>
            <a:endParaRPr lang="en-US" dirty="0">
              <a:solidFill>
                <a:schemeClr val="bg1"/>
              </a:solidFill>
            </a:endParaRPr>
          </a:p>
        </p:txBody>
      </p:sp>
      <p:sp>
        <p:nvSpPr>
          <p:cNvPr id="3" name="Content Placeholder 2"/>
          <p:cNvSpPr>
            <a:spLocks noGrp="1"/>
          </p:cNvSpPr>
          <p:nvPr>
            <p:ph idx="1"/>
          </p:nvPr>
        </p:nvSpPr>
        <p:spPr>
          <a:xfrm>
            <a:off x="1817320" y="1190462"/>
            <a:ext cx="8576693" cy="4525963"/>
          </a:xfrm>
        </p:spPr>
        <p:txBody>
          <a:bodyPr>
            <a:noAutofit/>
          </a:bodyPr>
          <a:lstStyle/>
          <a:p>
            <a:pPr marL="0" indent="0">
              <a:spcBef>
                <a:spcPts val="0"/>
              </a:spcBef>
              <a:buNone/>
            </a:pPr>
            <a:r>
              <a:rPr lang="en-US" sz="4400" dirty="0">
                <a:solidFill>
                  <a:schemeClr val="bg1"/>
                </a:solidFill>
              </a:rPr>
              <a:t>Take, Lord, receive all my liberty, my memory, my understanding, my </a:t>
            </a:r>
          </a:p>
          <a:p>
            <a:pPr marL="0" indent="0">
              <a:spcBef>
                <a:spcPts val="0"/>
              </a:spcBef>
              <a:buNone/>
            </a:pPr>
            <a:r>
              <a:rPr lang="en-US" sz="4400" dirty="0">
                <a:solidFill>
                  <a:schemeClr val="bg1"/>
                </a:solidFill>
              </a:rPr>
              <a:t>entire will. You have given all to me. Now I return it. Everything is yours. Do with it what you will. Give me only your love and your grace and that is enough for me.</a:t>
            </a:r>
          </a:p>
          <a:p>
            <a:pPr marL="0" indent="0">
              <a:spcBef>
                <a:spcPts val="0"/>
              </a:spcBef>
              <a:buNone/>
            </a:pPr>
            <a:endParaRPr lang="en-US" sz="4400" dirty="0">
              <a:solidFill>
                <a:schemeClr val="bg1"/>
              </a:solidFill>
            </a:endParaRPr>
          </a:p>
        </p:txBody>
      </p:sp>
    </p:spTree>
    <p:extLst>
      <p:ext uri="{BB962C8B-B14F-4D97-AF65-F5344CB8AC3E}">
        <p14:creationId xmlns:p14="http://schemas.microsoft.com/office/powerpoint/2010/main" val="336383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Ignatian</a:t>
            </a:r>
            <a:r>
              <a:rPr lang="en-US" dirty="0">
                <a:solidFill>
                  <a:schemeClr val="bg1"/>
                </a:solidFill>
              </a:rPr>
              <a:t> themes</a:t>
            </a:r>
          </a:p>
        </p:txBody>
      </p:sp>
      <p:sp>
        <p:nvSpPr>
          <p:cNvPr id="3" name="Content Placeholder 2"/>
          <p:cNvSpPr>
            <a:spLocks noGrp="1"/>
          </p:cNvSpPr>
          <p:nvPr>
            <p:ph idx="1"/>
          </p:nvPr>
        </p:nvSpPr>
        <p:spPr/>
        <p:txBody>
          <a:bodyPr>
            <a:normAutofit/>
          </a:bodyPr>
          <a:lstStyle/>
          <a:p>
            <a:r>
              <a:rPr lang="en-US" sz="4000" dirty="0" err="1">
                <a:solidFill>
                  <a:schemeClr val="bg1"/>
                </a:solidFill>
              </a:rPr>
              <a:t>Suscipe</a:t>
            </a:r>
            <a:r>
              <a:rPr lang="en-US" sz="4000" dirty="0">
                <a:solidFill>
                  <a:schemeClr val="bg1"/>
                </a:solidFill>
              </a:rPr>
              <a:t>:</a:t>
            </a:r>
          </a:p>
          <a:p>
            <a:pPr lvl="1"/>
            <a:r>
              <a:rPr lang="en-US" sz="4000" dirty="0">
                <a:solidFill>
                  <a:schemeClr val="bg1"/>
                </a:solidFill>
              </a:rPr>
              <a:t>You have given all to me:  </a:t>
            </a:r>
            <a:r>
              <a:rPr lang="en-US" sz="4000" b="1" u="sng" dirty="0">
                <a:solidFill>
                  <a:schemeClr val="bg1"/>
                </a:solidFill>
              </a:rPr>
              <a:t>All is gift/Gratitude</a:t>
            </a:r>
          </a:p>
          <a:p>
            <a:pPr lvl="1"/>
            <a:r>
              <a:rPr lang="en-US" sz="4000" dirty="0">
                <a:solidFill>
                  <a:schemeClr val="bg1"/>
                </a:solidFill>
              </a:rPr>
              <a:t>To you, Lord, I return it: </a:t>
            </a:r>
            <a:r>
              <a:rPr lang="en-US" sz="4000" b="1" u="sng" dirty="0">
                <a:solidFill>
                  <a:schemeClr val="bg1"/>
                </a:solidFill>
              </a:rPr>
              <a:t>Praise/Action</a:t>
            </a:r>
          </a:p>
          <a:p>
            <a:pPr lvl="1"/>
            <a:r>
              <a:rPr lang="en-US" sz="4000" dirty="0">
                <a:solidFill>
                  <a:schemeClr val="bg1"/>
                </a:solidFill>
              </a:rPr>
              <a:t>Everything is yours; do with it what you will. Give me only your love and your grace. That is enough for me: </a:t>
            </a:r>
            <a:r>
              <a:rPr lang="en-US" sz="4000" b="1" u="sng" dirty="0">
                <a:solidFill>
                  <a:schemeClr val="bg1"/>
                </a:solidFill>
              </a:rPr>
              <a:t>Indifference/freedom</a:t>
            </a:r>
          </a:p>
          <a:p>
            <a:endParaRPr lang="en-US" sz="4000" dirty="0">
              <a:solidFill>
                <a:schemeClr val="bg1"/>
              </a:solidFill>
            </a:endParaRPr>
          </a:p>
        </p:txBody>
      </p:sp>
    </p:spTree>
    <p:extLst>
      <p:ext uri="{BB962C8B-B14F-4D97-AF65-F5344CB8AC3E}">
        <p14:creationId xmlns:p14="http://schemas.microsoft.com/office/powerpoint/2010/main" val="33542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Problem</a:t>
            </a:r>
          </a:p>
        </p:txBody>
      </p:sp>
      <p:sp>
        <p:nvSpPr>
          <p:cNvPr id="3" name="Content Placeholder 2"/>
          <p:cNvSpPr>
            <a:spLocks noGrp="1"/>
          </p:cNvSpPr>
          <p:nvPr>
            <p:ph idx="1"/>
          </p:nvPr>
        </p:nvSpPr>
        <p:spPr/>
        <p:txBody>
          <a:bodyPr>
            <a:normAutofit/>
          </a:bodyPr>
          <a:lstStyle/>
          <a:p>
            <a:pPr marL="0" indent="0">
              <a:buNone/>
            </a:pPr>
            <a:r>
              <a:rPr lang="en-US" sz="4000" dirty="0">
                <a:solidFill>
                  <a:schemeClr val="bg1"/>
                </a:solidFill>
              </a:rPr>
              <a:t>The Church, in order to survive, must stop "living within herself, of herself, for herself” (from speech during conclave). </a:t>
            </a:r>
          </a:p>
          <a:p>
            <a:pPr marL="0" indent="0">
              <a:buNone/>
            </a:pPr>
            <a:endParaRPr lang="en-US" sz="4000" dirty="0">
              <a:solidFill>
                <a:schemeClr val="bg1"/>
              </a:solidFill>
            </a:endParaRPr>
          </a:p>
        </p:txBody>
      </p:sp>
    </p:spTree>
    <p:extLst>
      <p:ext uri="{BB962C8B-B14F-4D97-AF65-F5344CB8AC3E}">
        <p14:creationId xmlns:p14="http://schemas.microsoft.com/office/powerpoint/2010/main" val="390327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2CCF-4547-5546-B4B4-58897A2B08E7}"/>
              </a:ext>
            </a:extLst>
          </p:cNvPr>
          <p:cNvSpPr>
            <a:spLocks noGrp="1"/>
          </p:cNvSpPr>
          <p:nvPr>
            <p:ph type="title"/>
          </p:nvPr>
        </p:nvSpPr>
        <p:spPr>
          <a:xfrm>
            <a:off x="810491" y="302574"/>
            <a:ext cx="10515600" cy="1325563"/>
          </a:xfrm>
        </p:spPr>
        <p:txBody>
          <a:bodyPr>
            <a:normAutofit fontScale="90000"/>
          </a:bodyPr>
          <a:lstStyle/>
          <a:p>
            <a:r>
              <a:rPr lang="en-US" dirty="0">
                <a:solidFill>
                  <a:schemeClr val="bg1"/>
                </a:solidFill>
              </a:rPr>
              <a:t>Contemporary Gnosticism </a:t>
            </a:r>
            <a:br>
              <a:rPr lang="en-US" dirty="0">
                <a:solidFill>
                  <a:schemeClr val="bg1"/>
                </a:solidFill>
              </a:rPr>
            </a:br>
            <a:r>
              <a:rPr lang="en-US" sz="2700" i="1" dirty="0">
                <a:solidFill>
                  <a:schemeClr val="bg1"/>
                </a:solidFill>
              </a:rPr>
              <a:t>Gaudete et </a:t>
            </a:r>
            <a:r>
              <a:rPr lang="en-US" sz="2700" i="1" dirty="0" err="1">
                <a:solidFill>
                  <a:schemeClr val="bg1"/>
                </a:solidFill>
              </a:rPr>
              <a:t>Exsultate</a:t>
            </a:r>
            <a:r>
              <a:rPr lang="en-US" sz="2700" dirty="0">
                <a:solidFill>
                  <a:schemeClr val="bg1"/>
                </a:solidFill>
              </a:rPr>
              <a:t>, 36f</a:t>
            </a:r>
            <a:br>
              <a:rPr lang="en-US" sz="2700" dirty="0">
                <a:solidFill>
                  <a:schemeClr val="bg1"/>
                </a:solidFill>
              </a:rPr>
            </a:br>
            <a:endParaRPr lang="en-US" sz="2700" dirty="0">
              <a:solidFill>
                <a:schemeClr val="bg1"/>
              </a:solidFill>
            </a:endParaRPr>
          </a:p>
        </p:txBody>
      </p:sp>
      <p:graphicFrame>
        <p:nvGraphicFramePr>
          <p:cNvPr id="7" name="Content Placeholder 6">
            <a:extLst>
              <a:ext uri="{FF2B5EF4-FFF2-40B4-BE49-F238E27FC236}">
                <a16:creationId xmlns:a16="http://schemas.microsoft.com/office/drawing/2014/main" id="{56268C64-EC72-1048-B548-4B56EC2C6DD3}"/>
              </a:ext>
            </a:extLst>
          </p:cNvPr>
          <p:cNvGraphicFramePr>
            <a:graphicFrameLocks noGrp="1"/>
          </p:cNvGraphicFramePr>
          <p:nvPr>
            <p:ph idx="1"/>
            <p:extLst>
              <p:ext uri="{D42A27DB-BD31-4B8C-83A1-F6EECF244321}">
                <p14:modId xmlns:p14="http://schemas.microsoft.com/office/powerpoint/2010/main" val="531077720"/>
              </p:ext>
            </p:extLst>
          </p:nvPr>
        </p:nvGraphicFramePr>
        <p:xfrm>
          <a:off x="380999" y="1610108"/>
          <a:ext cx="11133668" cy="5110540"/>
        </p:xfrm>
        <a:graphic>
          <a:graphicData uri="http://schemas.openxmlformats.org/drawingml/2006/table">
            <a:tbl>
              <a:tblPr firstRow="1" bandRow="1">
                <a:tableStyleId>{5C22544A-7EE6-4342-B048-85BDC9FD1C3A}</a:tableStyleId>
              </a:tblPr>
              <a:tblGrid>
                <a:gridCol w="5566834">
                  <a:extLst>
                    <a:ext uri="{9D8B030D-6E8A-4147-A177-3AD203B41FA5}">
                      <a16:colId xmlns:a16="http://schemas.microsoft.com/office/drawing/2014/main" val="3519226277"/>
                    </a:ext>
                  </a:extLst>
                </a:gridCol>
                <a:gridCol w="5566834">
                  <a:extLst>
                    <a:ext uri="{9D8B030D-6E8A-4147-A177-3AD203B41FA5}">
                      <a16:colId xmlns:a16="http://schemas.microsoft.com/office/drawing/2014/main" val="758412404"/>
                    </a:ext>
                  </a:extLst>
                </a:gridCol>
              </a:tblGrid>
              <a:tr h="622315">
                <a:tc>
                  <a:txBody>
                    <a:bodyPr/>
                    <a:lstStyle/>
                    <a:p>
                      <a:endParaRPr lang="en-US" sz="3200" dirty="0"/>
                    </a:p>
                  </a:txBody>
                  <a:tcPr/>
                </a:tc>
                <a:tc>
                  <a:txBody>
                    <a:bodyPr/>
                    <a:lstStyle/>
                    <a:p>
                      <a:r>
                        <a:rPr lang="en-US" sz="3200" dirty="0"/>
                        <a:t>Instead of</a:t>
                      </a:r>
                    </a:p>
                  </a:txBody>
                  <a:tcPr/>
                </a:tc>
                <a:extLst>
                  <a:ext uri="{0D108BD9-81ED-4DB2-BD59-A6C34878D82A}">
                    <a16:rowId xmlns:a16="http://schemas.microsoft.com/office/drawing/2014/main" val="4072536660"/>
                  </a:ext>
                </a:extLst>
              </a:tr>
              <a:tr h="1074133">
                <a:tc>
                  <a:txBody>
                    <a:bodyPr/>
                    <a:lstStyle/>
                    <a:p>
                      <a:r>
                        <a:rPr lang="en-US" sz="3200" dirty="0"/>
                        <a:t>Intellectual exercise that distances us from the freshness of the Gospel</a:t>
                      </a:r>
                    </a:p>
                  </a:txBody>
                  <a:tcPr/>
                </a:tc>
                <a:tc>
                  <a:txBody>
                    <a:bodyPr/>
                    <a:lstStyle/>
                    <a:p>
                      <a:endParaRPr lang="en-US" sz="3200" dirty="0"/>
                    </a:p>
                  </a:txBody>
                  <a:tcPr/>
                </a:tc>
                <a:extLst>
                  <a:ext uri="{0D108BD9-81ED-4DB2-BD59-A6C34878D82A}">
                    <a16:rowId xmlns:a16="http://schemas.microsoft.com/office/drawing/2014/main" val="3644614809"/>
                  </a:ext>
                </a:extLst>
              </a:tr>
              <a:tr h="622315">
                <a:tc>
                  <a:txBody>
                    <a:bodyPr/>
                    <a:lstStyle/>
                    <a:p>
                      <a:r>
                        <a:rPr lang="en-US" sz="3200" dirty="0"/>
                        <a:t>Elitism that analyzes and classifies others</a:t>
                      </a:r>
                    </a:p>
                  </a:txBody>
                  <a:tcPr/>
                </a:tc>
                <a:tc>
                  <a:txBody>
                    <a:bodyPr/>
                    <a:lstStyle/>
                    <a:p>
                      <a:r>
                        <a:rPr lang="en-US" sz="3200" dirty="0"/>
                        <a:t>Evangelizing</a:t>
                      </a:r>
                    </a:p>
                  </a:txBody>
                  <a:tcPr/>
                </a:tc>
                <a:extLst>
                  <a:ext uri="{0D108BD9-81ED-4DB2-BD59-A6C34878D82A}">
                    <a16:rowId xmlns:a16="http://schemas.microsoft.com/office/drawing/2014/main" val="4126808682"/>
                  </a:ext>
                </a:extLst>
              </a:tr>
              <a:tr h="622315">
                <a:tc>
                  <a:txBody>
                    <a:bodyPr/>
                    <a:lstStyle/>
                    <a:p>
                      <a:r>
                        <a:rPr lang="en-US" sz="3200" dirty="0"/>
                        <a:t>Inspects and verifies</a:t>
                      </a:r>
                    </a:p>
                  </a:txBody>
                  <a:tcPr/>
                </a:tc>
                <a:tc>
                  <a:txBody>
                    <a:bodyPr/>
                    <a:lstStyle/>
                    <a:p>
                      <a:r>
                        <a:rPr lang="en-US" sz="3200" dirty="0"/>
                        <a:t>Opening the door to grace</a:t>
                      </a:r>
                    </a:p>
                  </a:txBody>
                  <a:tcPr/>
                </a:tc>
                <a:extLst>
                  <a:ext uri="{0D108BD9-81ED-4DB2-BD59-A6C34878D82A}">
                    <a16:rowId xmlns:a16="http://schemas.microsoft.com/office/drawing/2014/main" val="360939653"/>
                  </a:ext>
                </a:extLst>
              </a:tr>
              <a:tr h="622315">
                <a:tc>
                  <a:txBody>
                    <a:bodyPr/>
                    <a:lstStyle/>
                    <a:p>
                      <a:r>
                        <a:rPr lang="en-US" sz="3200" dirty="0"/>
                        <a:t>Disembodied spirituality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We can’t say where God is not</a:t>
                      </a:r>
                    </a:p>
                  </a:txBody>
                  <a:tcPr/>
                </a:tc>
                <a:extLst>
                  <a:ext uri="{0D108BD9-81ED-4DB2-BD59-A6C34878D82A}">
                    <a16:rowId xmlns:a16="http://schemas.microsoft.com/office/drawing/2014/main" val="2887600023"/>
                  </a:ext>
                </a:extLst>
              </a:tr>
              <a:tr h="622315">
                <a:tc>
                  <a:txBody>
                    <a:bodyPr/>
                    <a:lstStyle/>
                    <a:p>
                      <a:r>
                        <a:rPr lang="en-US" sz="3200" dirty="0"/>
                        <a:t>Domesticates mystery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Seeing God as full of surprises</a:t>
                      </a:r>
                    </a:p>
                  </a:txBody>
                  <a:tcPr/>
                </a:tc>
                <a:extLst>
                  <a:ext uri="{0D108BD9-81ED-4DB2-BD59-A6C34878D82A}">
                    <a16:rowId xmlns:a16="http://schemas.microsoft.com/office/drawing/2014/main" val="452610382"/>
                  </a:ext>
                </a:extLst>
              </a:tr>
            </a:tbl>
          </a:graphicData>
        </a:graphic>
      </p:graphicFrame>
    </p:spTree>
    <p:extLst>
      <p:ext uri="{BB962C8B-B14F-4D97-AF65-F5344CB8AC3E}">
        <p14:creationId xmlns:p14="http://schemas.microsoft.com/office/powerpoint/2010/main" val="305027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EC866-28FD-0A42-A5EF-3E031392F885}"/>
              </a:ext>
            </a:extLst>
          </p:cNvPr>
          <p:cNvSpPr>
            <a:spLocks noGrp="1"/>
          </p:cNvSpPr>
          <p:nvPr>
            <p:ph type="title"/>
          </p:nvPr>
        </p:nvSpPr>
        <p:spPr/>
        <p:txBody>
          <a:bodyPr/>
          <a:lstStyle/>
          <a:p>
            <a:r>
              <a:rPr lang="en-US" dirty="0">
                <a:solidFill>
                  <a:schemeClr val="bg1"/>
                </a:solidFill>
              </a:rPr>
              <a:t>Key Ignatian Themes for Pope Francis</a:t>
            </a:r>
          </a:p>
        </p:txBody>
      </p:sp>
      <p:sp>
        <p:nvSpPr>
          <p:cNvPr id="3" name="Content Placeholder 2">
            <a:extLst>
              <a:ext uri="{FF2B5EF4-FFF2-40B4-BE49-F238E27FC236}">
                <a16:creationId xmlns:a16="http://schemas.microsoft.com/office/drawing/2014/main" id="{16993989-DF89-824F-965D-8938DE4B9019}"/>
              </a:ext>
            </a:extLst>
          </p:cNvPr>
          <p:cNvSpPr>
            <a:spLocks noGrp="1"/>
          </p:cNvSpPr>
          <p:nvPr>
            <p:ph idx="1"/>
          </p:nvPr>
        </p:nvSpPr>
        <p:spPr/>
        <p:txBody>
          <a:bodyPr>
            <a:normAutofit/>
          </a:bodyPr>
          <a:lstStyle/>
          <a:p>
            <a:r>
              <a:rPr lang="en-US" sz="3600" dirty="0">
                <a:solidFill>
                  <a:schemeClr val="bg1"/>
                </a:solidFill>
              </a:rPr>
              <a:t>De-Centered/Centered on Christ</a:t>
            </a:r>
          </a:p>
          <a:p>
            <a:r>
              <a:rPr lang="en-US" sz="3600" dirty="0">
                <a:solidFill>
                  <a:schemeClr val="bg1"/>
                </a:solidFill>
              </a:rPr>
              <a:t>Discernment</a:t>
            </a:r>
          </a:p>
          <a:p>
            <a:r>
              <a:rPr lang="en-US" sz="3600" dirty="0">
                <a:solidFill>
                  <a:schemeClr val="bg1"/>
                </a:solidFill>
              </a:rPr>
              <a:t>Consolation</a:t>
            </a:r>
          </a:p>
        </p:txBody>
      </p:sp>
    </p:spTree>
    <p:extLst>
      <p:ext uri="{BB962C8B-B14F-4D97-AF65-F5344CB8AC3E}">
        <p14:creationId xmlns:p14="http://schemas.microsoft.com/office/powerpoint/2010/main" val="103011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9EC4E-8180-574C-83B1-98AD09CE0367}"/>
              </a:ext>
            </a:extLst>
          </p:cNvPr>
          <p:cNvSpPr>
            <a:spLocks noGrp="1"/>
          </p:cNvSpPr>
          <p:nvPr>
            <p:ph type="title"/>
          </p:nvPr>
        </p:nvSpPr>
        <p:spPr/>
        <p:txBody>
          <a:bodyPr/>
          <a:lstStyle/>
          <a:p>
            <a:r>
              <a:rPr lang="en-US" dirty="0">
                <a:solidFill>
                  <a:schemeClr val="bg1"/>
                </a:solidFill>
              </a:rPr>
              <a:t>De-Centered</a:t>
            </a:r>
          </a:p>
        </p:txBody>
      </p:sp>
      <p:sp>
        <p:nvSpPr>
          <p:cNvPr id="3" name="Content Placeholder 2">
            <a:extLst>
              <a:ext uri="{FF2B5EF4-FFF2-40B4-BE49-F238E27FC236}">
                <a16:creationId xmlns:a16="http://schemas.microsoft.com/office/drawing/2014/main" id="{071A6F5D-627E-1545-8AB2-FE3214D2C9AC}"/>
              </a:ext>
            </a:extLst>
          </p:cNvPr>
          <p:cNvSpPr>
            <a:spLocks noGrp="1"/>
          </p:cNvSpPr>
          <p:nvPr>
            <p:ph idx="1"/>
          </p:nvPr>
        </p:nvSpPr>
        <p:spPr>
          <a:xfrm>
            <a:off x="287867" y="1825625"/>
            <a:ext cx="11413066" cy="4351338"/>
          </a:xfrm>
        </p:spPr>
        <p:txBody>
          <a:bodyPr>
            <a:noAutofit/>
          </a:bodyPr>
          <a:lstStyle/>
          <a:p>
            <a:pPr marL="0" indent="0">
              <a:buNone/>
            </a:pPr>
            <a:r>
              <a:rPr lang="en-US" sz="3600" dirty="0">
                <a:solidFill>
                  <a:schemeClr val="bg1"/>
                </a:solidFill>
              </a:rPr>
              <a:t>At the beginning of the </a:t>
            </a:r>
            <a:r>
              <a:rPr lang="en-US" sz="3600" i="1" dirty="0">
                <a:solidFill>
                  <a:schemeClr val="bg1"/>
                </a:solidFill>
              </a:rPr>
              <a:t>Spiritual Exercises, </a:t>
            </a:r>
            <a:r>
              <a:rPr lang="en-US" sz="3600" dirty="0">
                <a:solidFill>
                  <a:schemeClr val="bg1"/>
                </a:solidFill>
              </a:rPr>
              <a:t>he places our Lord Jesus Christ, our Creator and </a:t>
            </a:r>
            <a:r>
              <a:rPr lang="en-US" sz="3600" dirty="0" err="1">
                <a:solidFill>
                  <a:schemeClr val="bg1"/>
                </a:solidFill>
              </a:rPr>
              <a:t>Saviour</a:t>
            </a:r>
            <a:r>
              <a:rPr lang="en-US" sz="3600" dirty="0">
                <a:solidFill>
                  <a:schemeClr val="bg1"/>
                </a:solidFill>
              </a:rPr>
              <a:t> (Spiritual Exercises, 6) in front of us. And this leads all of us to be “decentered,” to have “Christ more and more” before us . . . that leads us continually outside ourselves, a “going beyond our own loves, desires, and interests” (Sp. Ex., 189). Isn’t it obvious, the question for us? For all of us? “Is Christ the center of my life?”…Because there is always the temptation to want to put ourselves in the center. (Feast of St. Ignatius, 7/31/13)</a:t>
            </a:r>
          </a:p>
          <a:p>
            <a:endParaRPr lang="en-US" sz="3600" dirty="0">
              <a:solidFill>
                <a:schemeClr val="bg1"/>
              </a:solidFill>
            </a:endParaRPr>
          </a:p>
        </p:txBody>
      </p:sp>
    </p:spTree>
    <p:extLst>
      <p:ext uri="{BB962C8B-B14F-4D97-AF65-F5344CB8AC3E}">
        <p14:creationId xmlns:p14="http://schemas.microsoft.com/office/powerpoint/2010/main" val="2147968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1081</Words>
  <Application>Microsoft Macintosh PowerPoint</Application>
  <PresentationFormat>Widescreen</PresentationFormat>
  <Paragraphs>140</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Ignatius and (Pope) Francis</vt:lpstr>
      <vt:lpstr>Opportunities</vt:lpstr>
      <vt:lpstr>Initial questions for silent reflection</vt:lpstr>
      <vt:lpstr>Suscipe</vt:lpstr>
      <vt:lpstr>Ignatian themes</vt:lpstr>
      <vt:lpstr>Problem</vt:lpstr>
      <vt:lpstr>Contemporary Gnosticism  Gaudete et Exsultate, 36f </vt:lpstr>
      <vt:lpstr>Key Ignatian Themes for Pope Francis</vt:lpstr>
      <vt:lpstr>De-Centered</vt:lpstr>
      <vt:lpstr>PowerPoint Presentation</vt:lpstr>
      <vt:lpstr>Restlessness</vt:lpstr>
      <vt:lpstr>PowerPoint Presentation</vt:lpstr>
      <vt:lpstr>Peripheries</vt:lpstr>
      <vt:lpstr>Peripheries</vt:lpstr>
      <vt:lpstr>PowerPoint Presentation</vt:lpstr>
      <vt:lpstr>Horizon</vt:lpstr>
      <vt:lpstr>Horizon</vt:lpstr>
      <vt:lpstr>PowerPoint Presentation</vt:lpstr>
      <vt:lpstr>Magnanimity</vt:lpstr>
      <vt:lpstr>Magnanimity</vt:lpstr>
      <vt:lpstr>Magnanimity   Discernment</vt:lpstr>
      <vt:lpstr>Discernment</vt:lpstr>
      <vt:lpstr>Discernment</vt:lpstr>
      <vt:lpstr>Consolation</vt:lpstr>
      <vt:lpstr>Consolation Publications by Pope Francis</vt:lpstr>
      <vt:lpstr>Consolation Publications by Pope Francis</vt:lpstr>
      <vt:lpstr>Consolation</vt:lpstr>
      <vt:lpstr>Consolation</vt:lpstr>
      <vt:lpstr>Concluding Reflections</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42</cp:revision>
  <cp:lastPrinted>2018-05-06T21:04:00Z</cp:lastPrinted>
  <dcterms:created xsi:type="dcterms:W3CDTF">2018-05-04T01:50:34Z</dcterms:created>
  <dcterms:modified xsi:type="dcterms:W3CDTF">2018-05-09T20:21:41Z</dcterms:modified>
</cp:coreProperties>
</file>