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66" r:id="rId5"/>
    <p:sldId id="259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D"/>
    <a:srgbClr val="9AB6D3"/>
    <a:srgbClr val="5B89B4"/>
    <a:srgbClr val="660000"/>
    <a:srgbClr val="F4AA00"/>
    <a:srgbClr val="F38C3C"/>
    <a:srgbClr val="FEAD77"/>
    <a:srgbClr val="E55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63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3EC1-EECC-48B1-BD8A-53A5DC29200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2B66-7B6D-4572-81A7-9BE224B2B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2B66-7B6D-4572-81A7-9BE224B2B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2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B2B66-7B6D-4572-81A7-9BE224B2B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1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7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AB4A-ED97-43B5-A518-1C35406391F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0DF5-3F9E-4728-A6E0-B016DB5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3429" r="-325" b="1388"/>
          <a:stretch/>
        </p:blipFill>
        <p:spPr>
          <a:xfrm>
            <a:off x="370702" y="373534"/>
            <a:ext cx="11454713" cy="61907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03" y="1839055"/>
            <a:ext cx="11454712" cy="1999520"/>
          </a:xfrm>
          <a:solidFill>
            <a:srgbClr val="F4AA00">
              <a:alpha val="77000"/>
            </a:srgbClr>
          </a:solidFill>
        </p:spPr>
        <p:txBody>
          <a:bodyPr>
            <a:noAutofit/>
          </a:bodyPr>
          <a:lstStyle/>
          <a:p>
            <a:r>
              <a:rPr lang="es-ES" sz="6500" b="1" dirty="0">
                <a:solidFill>
                  <a:schemeClr val="bg1"/>
                </a:solidFill>
              </a:rPr>
              <a:t>Instituto Loyola para el Ministerio </a:t>
            </a:r>
            <a:r>
              <a:rPr lang="en-US" sz="6500" b="1" dirty="0" err="1">
                <a:solidFill>
                  <a:schemeClr val="bg1"/>
                </a:solidFill>
              </a:rPr>
              <a:t>Programa</a:t>
            </a:r>
            <a:r>
              <a:rPr lang="en-US" sz="6500" b="1" dirty="0">
                <a:solidFill>
                  <a:schemeClr val="bg1"/>
                </a:solidFill>
              </a:rPr>
              <a:t> de </a:t>
            </a:r>
            <a:r>
              <a:rPr lang="en-US" sz="6500" b="1" dirty="0" err="1">
                <a:solidFill>
                  <a:schemeClr val="bg1"/>
                </a:solidFill>
              </a:rPr>
              <a:t>Extensión</a:t>
            </a:r>
            <a:endParaRPr lang="en-US" sz="65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5" y="6070772"/>
            <a:ext cx="9144000" cy="94529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4AA00"/>
                </a:solidFill>
              </a:rPr>
              <a:t>Sesión</a:t>
            </a:r>
            <a:r>
              <a:rPr lang="en-US" sz="4000" b="1" dirty="0">
                <a:solidFill>
                  <a:srgbClr val="F4AA00"/>
                </a:solidFill>
              </a:rPr>
              <a:t> de </a:t>
            </a:r>
            <a:r>
              <a:rPr lang="en-US" sz="4000" b="1" dirty="0" err="1">
                <a:solidFill>
                  <a:srgbClr val="F4AA00"/>
                </a:solidFill>
              </a:rPr>
              <a:t>información</a:t>
            </a:r>
            <a:endParaRPr lang="en-US" sz="4000" b="1" dirty="0">
              <a:solidFill>
                <a:srgbClr val="F4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1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6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spc="300" dirty="0">
                <a:solidFill>
                  <a:srgbClr val="002D5D"/>
                </a:solidFill>
              </a:rPr>
              <a:t>Patrocinador Local del Programa de Extensión del Instituto Loyola para el Ministerio </a:t>
            </a:r>
            <a:endParaRPr lang="en-US" b="1" spc="300" dirty="0">
              <a:solidFill>
                <a:srgbClr val="002D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7934"/>
            <a:ext cx="6762750" cy="34749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5B89B4"/>
                </a:solidFill>
              </a:rPr>
              <a:t>Diócesis</a:t>
            </a:r>
            <a:r>
              <a:rPr lang="en-US" b="1" dirty="0">
                <a:solidFill>
                  <a:srgbClr val="5B89B4"/>
                </a:solidFill>
              </a:rPr>
              <a:t> de Orlando</a:t>
            </a:r>
          </a:p>
          <a:p>
            <a:pPr marL="0" indent="0">
              <a:buNone/>
            </a:pPr>
            <a:endParaRPr lang="en-US" dirty="0"/>
          </a:p>
          <a:p>
            <a:r>
              <a:rPr lang="es-ES" dirty="0"/>
              <a:t>Una educación del Instituto Loyola para el Ministerio transforma la forma en que entiendes tu fe y vives tu espiritualidad en el mundo.</a:t>
            </a:r>
          </a:p>
          <a:p>
            <a:r>
              <a:rPr lang="es-ES" dirty="0"/>
              <a:t>El programa Loyola encaja en nuestra educación general para los esfuerzos del ministerio.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BC779-76FE-4865-97F8-27BCFDB22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66" y="2306645"/>
            <a:ext cx="3791822" cy="39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3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2D5D"/>
                </a:solidFill>
              </a:rPr>
              <a:t>Loyola: líder en educación a distancia</a:t>
            </a:r>
            <a:r>
              <a:rPr lang="en-US" b="1" dirty="0">
                <a:solidFill>
                  <a:srgbClr val="002D5D"/>
                </a:solidFill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6292476" y="1977828"/>
            <a:ext cx="6314304" cy="6017741"/>
          </a:xfrm>
          <a:prstGeom prst="ellipse">
            <a:avLst/>
          </a:prstGeom>
          <a:solidFill>
            <a:srgbClr val="9AB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80" y="3429000"/>
            <a:ext cx="4942697" cy="3115398"/>
          </a:xfr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839788" y="2003633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/>
              <a:t>matrícula asequible</a:t>
            </a:r>
          </a:p>
          <a:p>
            <a:pPr lvl="0"/>
            <a:r>
              <a:rPr lang="es-ES" dirty="0"/>
              <a:t>comunidades de aprendizaje centradas en adultos</a:t>
            </a:r>
          </a:p>
          <a:p>
            <a:pPr lvl="0"/>
            <a:r>
              <a:rPr lang="es-ES" dirty="0"/>
              <a:t>una tradición jesuita de excelencia y espiritualidad</a:t>
            </a:r>
          </a:p>
          <a:p>
            <a:pPr lvl="0"/>
            <a:r>
              <a:rPr lang="es-ES" dirty="0"/>
              <a:t>programas ofrecidos en el sitio en su ubicación</a:t>
            </a:r>
          </a:p>
          <a:p>
            <a:pPr lvl="0"/>
            <a:r>
              <a:rPr lang="es-ES" dirty="0"/>
              <a:t>totalmente acreditado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4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B8A12-E5F0-47AC-A38A-D67837A9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D5D"/>
                </a:solidFill>
              </a:rPr>
              <a:t>Nuestro</a:t>
            </a:r>
            <a:r>
              <a:rPr lang="en-US" b="1" dirty="0">
                <a:solidFill>
                  <a:srgbClr val="002D5D"/>
                </a:solidFill>
              </a:rPr>
              <a:t> </a:t>
            </a:r>
            <a:r>
              <a:rPr lang="en-US" b="1" dirty="0" err="1">
                <a:solidFill>
                  <a:srgbClr val="002D5D"/>
                </a:solidFill>
              </a:rPr>
              <a:t>Método</a:t>
            </a:r>
            <a:r>
              <a:rPr lang="en-US" b="1" dirty="0">
                <a:solidFill>
                  <a:srgbClr val="002D5D"/>
                </a:solidFill>
              </a:rPr>
              <a:t> </a:t>
            </a:r>
            <a:r>
              <a:rPr lang="en-US" b="1" dirty="0" err="1">
                <a:solidFill>
                  <a:srgbClr val="002D5D"/>
                </a:solidFill>
              </a:rPr>
              <a:t>Educativo</a:t>
            </a:r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621D-BDCA-4416-9D4C-D684B600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96" y="1825625"/>
            <a:ext cx="10901516" cy="4351338"/>
          </a:xfrm>
        </p:spPr>
        <p:txBody>
          <a:bodyPr>
            <a:normAutofit/>
          </a:bodyPr>
          <a:lstStyle/>
          <a:p>
            <a:r>
              <a:rPr lang="es-ES" dirty="0"/>
              <a:t>Se toma en cuenta su experiencia como persona adulta. </a:t>
            </a:r>
          </a:p>
          <a:p>
            <a:r>
              <a:rPr lang="es-ES" dirty="0"/>
              <a:t>Se da importancia a la comunidad.</a:t>
            </a:r>
          </a:p>
          <a:p>
            <a:r>
              <a:rPr lang="es-ES" dirty="0"/>
              <a:t>El ejercicio de los  ministerios se lleva a cabo en un contexto.</a:t>
            </a:r>
          </a:p>
          <a:p>
            <a:r>
              <a:rPr lang="es-ES" dirty="0"/>
              <a:t>La teología práctica  mejora </a:t>
            </a:r>
            <a:br>
              <a:rPr lang="es-ES" dirty="0"/>
            </a:br>
            <a:r>
              <a:rPr lang="es-ES" dirty="0"/>
              <a:t>la calidad del ministerio.</a:t>
            </a:r>
          </a:p>
          <a:p>
            <a:r>
              <a:rPr lang="es-ES" dirty="0"/>
              <a:t>La teología práctica es una  </a:t>
            </a:r>
            <a:br>
              <a:rPr lang="es-ES" dirty="0"/>
            </a:br>
            <a:r>
              <a:rPr lang="es-ES" dirty="0"/>
              <a:t>conversación dirigida, entre </a:t>
            </a:r>
            <a:br>
              <a:rPr lang="es-ES" dirty="0"/>
            </a:br>
            <a:r>
              <a:rPr lang="es-ES" dirty="0"/>
              <a:t>la fe y el mundo en que </a:t>
            </a:r>
            <a:br>
              <a:rPr lang="es-ES" dirty="0"/>
            </a:br>
            <a:r>
              <a:rPr lang="es-ES" dirty="0"/>
              <a:t>vivimos.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478E9-0CB3-4FA6-98F1-72E565C2E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26" y="3225191"/>
            <a:ext cx="6858983" cy="34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563100" y="3086100"/>
            <a:ext cx="2076450" cy="2076450"/>
          </a:xfrm>
          <a:prstGeom prst="ellipse">
            <a:avLst/>
          </a:prstGeom>
          <a:solidFill>
            <a:srgbClr val="6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pc="300" dirty="0">
                <a:solidFill>
                  <a:srgbClr val="002D5D"/>
                </a:solidFill>
              </a:rPr>
              <a:t>Un Certificado en Teología y Ministerio</a:t>
            </a:r>
            <a:endParaRPr lang="en-US" b="1" spc="300" dirty="0">
              <a:solidFill>
                <a:srgbClr val="002D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38C3C"/>
                </a:solidFill>
              </a:rPr>
              <a:t>Seis </a:t>
            </a:r>
            <a:r>
              <a:rPr lang="en-US" b="1" dirty="0" err="1">
                <a:solidFill>
                  <a:srgbClr val="F38C3C"/>
                </a:solidFill>
              </a:rPr>
              <a:t>cursos</a:t>
            </a:r>
            <a:r>
              <a:rPr lang="en-US" b="1" dirty="0">
                <a:solidFill>
                  <a:srgbClr val="F38C3C"/>
                </a:solidFill>
              </a:rPr>
              <a:t> </a:t>
            </a:r>
            <a:r>
              <a:rPr lang="en-US" b="1" dirty="0" err="1">
                <a:solidFill>
                  <a:srgbClr val="F38C3C"/>
                </a:solidFill>
              </a:rPr>
              <a:t>teológicos</a:t>
            </a:r>
            <a:r>
              <a:rPr lang="en-US" b="1" dirty="0">
                <a:solidFill>
                  <a:srgbClr val="F38C3C"/>
                </a:solidFill>
              </a:rPr>
              <a:t> </a:t>
            </a:r>
            <a:r>
              <a:rPr lang="en-US" b="1" dirty="0" err="1">
                <a:solidFill>
                  <a:srgbClr val="F38C3C"/>
                </a:solidFill>
              </a:rPr>
              <a:t>básicos</a:t>
            </a:r>
            <a:r>
              <a:rPr lang="en-US" b="1" dirty="0">
                <a:solidFill>
                  <a:srgbClr val="F38C3C"/>
                </a:solidFill>
              </a:rPr>
              <a:t>:</a:t>
            </a:r>
            <a:br>
              <a:rPr lang="en-US" dirty="0"/>
            </a:br>
            <a:endParaRPr lang="en-US" dirty="0"/>
          </a:p>
          <a:p>
            <a:r>
              <a:rPr lang="es-ES" dirty="0"/>
              <a:t>Introducción a la Teología Práctica (LIM 703)</a:t>
            </a:r>
            <a:endParaRPr lang="en-US" dirty="0"/>
          </a:p>
          <a:p>
            <a:r>
              <a:rPr lang="es-ES" dirty="0"/>
              <a:t>Raíces Judías de la Fe Cristiana—Antiguo Testamento (LIM 711)</a:t>
            </a:r>
            <a:endParaRPr lang="en-US" dirty="0"/>
          </a:p>
          <a:p>
            <a:r>
              <a:rPr lang="en-US" dirty="0" err="1"/>
              <a:t>Orígenes</a:t>
            </a:r>
            <a:r>
              <a:rPr lang="en-US" dirty="0"/>
              <a:t> del </a:t>
            </a:r>
            <a:r>
              <a:rPr lang="en-US" dirty="0" err="1"/>
              <a:t>Cristianismo</a:t>
            </a:r>
            <a:r>
              <a:rPr lang="en-US" dirty="0"/>
              <a:t>—Nuevo </a:t>
            </a:r>
            <a:r>
              <a:rPr lang="en-US" dirty="0" err="1"/>
              <a:t>Testamento</a:t>
            </a:r>
            <a:r>
              <a:rPr lang="en-US" dirty="0"/>
              <a:t> (LIM 712)</a:t>
            </a:r>
          </a:p>
          <a:p>
            <a:r>
              <a:rPr lang="es-ES" dirty="0"/>
              <a:t>Gracia, Cristo, y Espíritu (LIM 714</a:t>
            </a:r>
            <a:r>
              <a:rPr lang="en-US" dirty="0"/>
              <a:t>)</a:t>
            </a:r>
          </a:p>
          <a:p>
            <a:r>
              <a:rPr lang="en-US" dirty="0" err="1"/>
              <a:t>Iglesia</a:t>
            </a:r>
            <a:r>
              <a:rPr lang="en-US" dirty="0"/>
              <a:t>, </a:t>
            </a:r>
            <a:r>
              <a:rPr lang="en-US" dirty="0" err="1"/>
              <a:t>Sacramentos</a:t>
            </a:r>
            <a:r>
              <a:rPr lang="en-US" dirty="0"/>
              <a:t>, y </a:t>
            </a:r>
            <a:r>
              <a:rPr lang="en-US" dirty="0" err="1"/>
              <a:t>Liturgia</a:t>
            </a:r>
            <a:r>
              <a:rPr lang="en-US" dirty="0"/>
              <a:t> (LIM 722)</a:t>
            </a:r>
          </a:p>
          <a:p>
            <a:r>
              <a:rPr lang="es-ES" dirty="0"/>
              <a:t>Espiritualidad, Moralidad, y Ética (LIM 704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sz="3000" dirty="0">
                <a:solidFill>
                  <a:srgbClr val="F38C3C"/>
                </a:solidFill>
              </a:rPr>
              <a:t>Tomado en su área con un grupo de aprendizaje local dirigido por un facilitador certificado por Loyola.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75" y="3414175"/>
            <a:ext cx="1404440" cy="14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69E3-971F-4243-AB24-0D423BFA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D5D"/>
                </a:solidFill>
              </a:rPr>
              <a:t>Un </a:t>
            </a:r>
            <a:r>
              <a:rPr lang="en-US" b="1" dirty="0" err="1">
                <a:solidFill>
                  <a:srgbClr val="002D5D"/>
                </a:solidFill>
              </a:rPr>
              <a:t>programa</a:t>
            </a:r>
            <a:r>
              <a:rPr lang="en-US" b="1" dirty="0">
                <a:solidFill>
                  <a:srgbClr val="002D5D"/>
                </a:solidFill>
              </a:rPr>
              <a:t> </a:t>
            </a:r>
            <a:r>
              <a:rPr lang="en-US" b="1" dirty="0" err="1">
                <a:solidFill>
                  <a:srgbClr val="002D5D"/>
                </a:solidFill>
              </a:rPr>
              <a:t>jesuítico</a:t>
            </a:r>
            <a:r>
              <a:rPr lang="en-US" b="1" dirty="0">
                <a:solidFill>
                  <a:srgbClr val="002D5D"/>
                </a:solidFill>
              </a:rPr>
              <a:t> e </a:t>
            </a:r>
            <a:r>
              <a:rPr lang="en-US" b="1" dirty="0" err="1">
                <a:solidFill>
                  <a:srgbClr val="002D5D"/>
                </a:solidFill>
              </a:rPr>
              <a:t>ignaciano</a:t>
            </a:r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455-DDC8-4E45-861A-A6B5E673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31" y="1825625"/>
            <a:ext cx="10930911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San Ignacio sentía que podemos encontrar a Dios en toda la creación. El estudio de la creación es el estudio de Dios.</a:t>
            </a:r>
          </a:p>
          <a:p>
            <a:r>
              <a:rPr lang="es-ES" dirty="0"/>
              <a:t>De todas las buenas cosas que podrían hacerse, </a:t>
            </a:r>
            <a:br>
              <a:rPr lang="es-ES" dirty="0"/>
            </a:br>
            <a:r>
              <a:rPr lang="es-ES" dirty="0"/>
              <a:t>los jesuitas querían hacer aquellas que tuvieran efectos </a:t>
            </a:r>
            <a:br>
              <a:rPr lang="es-ES" dirty="0"/>
            </a:br>
            <a:r>
              <a:rPr lang="es-ES" dirty="0"/>
              <a:t>de más largo alcance; por eso, querían preparar dirigentes.</a:t>
            </a:r>
          </a:p>
          <a:p>
            <a:r>
              <a:rPr lang="es-ES" dirty="0"/>
              <a:t>La formación espiritual y la educación teológica </a:t>
            </a:r>
            <a:br>
              <a:rPr lang="es-ES" dirty="0"/>
            </a:br>
            <a:r>
              <a:rPr lang="es-ES" dirty="0"/>
              <a:t>van integradas.</a:t>
            </a:r>
          </a:p>
          <a:p>
            <a:r>
              <a:rPr lang="es-ES" dirty="0"/>
              <a:t>La oración acompaña al programa de estudios.</a:t>
            </a:r>
          </a:p>
          <a:p>
            <a:r>
              <a:rPr lang="es-ES" dirty="0"/>
              <a:t>Cada curso se relaciona con uno de los temas de los </a:t>
            </a:r>
            <a:br>
              <a:rPr lang="es-ES" dirty="0"/>
            </a:br>
            <a:r>
              <a:rPr lang="es-ES" dirty="0"/>
              <a:t>Ejercicios Espirituales de San Ignacio de Loyola.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74AF9-0751-4769-9F0D-6A6A3F777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58" y="2950310"/>
            <a:ext cx="3683525" cy="36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err="1">
                <a:solidFill>
                  <a:srgbClr val="002D5D"/>
                </a:solidFill>
              </a:rPr>
              <a:t>Requisitos</a:t>
            </a:r>
            <a:r>
              <a:rPr lang="en-US" b="1" spc="300" dirty="0">
                <a:solidFill>
                  <a:srgbClr val="002D5D"/>
                </a:solidFill>
              </a:rPr>
              <a:t> de </a:t>
            </a:r>
            <a:r>
              <a:rPr lang="en-US" b="1" spc="300" dirty="0" err="1">
                <a:solidFill>
                  <a:srgbClr val="002D5D"/>
                </a:solidFill>
              </a:rPr>
              <a:t>Admisión</a:t>
            </a:r>
            <a:endParaRPr lang="en-US" b="1" spc="300" dirty="0">
              <a:solidFill>
                <a:srgbClr val="002D5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38C3C"/>
                </a:solidFill>
              </a:rPr>
              <a:t>Application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Un formulario de solicitud completado.</a:t>
            </a:r>
          </a:p>
          <a:p>
            <a:r>
              <a:rPr lang="es-ES" dirty="0"/>
              <a:t>Una declaración de sus fines educativos.</a:t>
            </a:r>
          </a:p>
          <a:p>
            <a:r>
              <a:rPr lang="es-ES" dirty="0"/>
              <a:t>Una hoja de vida relacionada con su experiencia de trabajo, que incluya actividades pagadas o voluntarias relacionadas con responsabilidades ministeriales. </a:t>
            </a:r>
          </a:p>
          <a:p>
            <a:r>
              <a:rPr lang="es-ES" dirty="0"/>
              <a:t>Dos cartas de recomendación (usando los formularios proporcionados por el Instituto) haciendo referencia al interés del solicitante en las acciones ministeriales, y a su capacidad de lectura a un nivel de estudiante graduado.</a:t>
            </a:r>
          </a:p>
          <a:p>
            <a:r>
              <a:rPr lang="es-ES" dirty="0"/>
              <a:t>Una notificación de solicitud (proporcionada por Loyola) que se envía directamente a la entidad patrocinadora.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rgbClr val="F38C3C"/>
                </a:solidFill>
              </a:rPr>
              <a:t>Declaración</a:t>
            </a:r>
            <a:r>
              <a:rPr lang="en-US" dirty="0">
                <a:solidFill>
                  <a:srgbClr val="F38C3C"/>
                </a:solidFill>
              </a:rPr>
              <a:t> de fines </a:t>
            </a:r>
            <a:r>
              <a:rPr lang="en-US" dirty="0" err="1">
                <a:solidFill>
                  <a:srgbClr val="F38C3C"/>
                </a:solidFill>
              </a:rPr>
              <a:t>educativos</a:t>
            </a:r>
            <a:endParaRPr lang="en-US" dirty="0">
              <a:solidFill>
                <a:srgbClr val="F38C3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Un ensayo de tres páginas a  doble espacio, usando Word, que refleje el pensamiento del solicitante acerca de cómo LIM puede ayudar a mejorar la calidad de su ministerio. </a:t>
            </a:r>
          </a:p>
          <a:p>
            <a:r>
              <a:rPr lang="es-ES" dirty="0"/>
              <a:t>Presentar razones para conseguir una certificación de educación continua.</a:t>
            </a:r>
            <a:r>
              <a:rPr lang="en-US" dirty="0"/>
              <a:t> </a:t>
            </a:r>
          </a:p>
          <a:p>
            <a:r>
              <a:rPr lang="es-ES" dirty="0"/>
              <a:t>Exponer más detalladamente la capacidad y voluntad del solicitante para comprometerse totalmente en el proceso de aprendizaje de grupo, usado en el programa.</a:t>
            </a:r>
            <a:endParaRPr lang="en-US" dirty="0"/>
          </a:p>
          <a:p>
            <a:r>
              <a:rPr lang="es-ES" dirty="0"/>
              <a:t>Agregar Información adicional que pueda ayudar a LIM en la evaluación de la preparación académica y ministerial del solicitante,  y de su capacidad para comprometerse en una educación para el ministerio de nivel de graduados.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7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0058400" y="4753925"/>
            <a:ext cx="2222916" cy="2222916"/>
          </a:xfrm>
          <a:prstGeom prst="ellipse">
            <a:avLst/>
          </a:prstGeom>
          <a:solidFill>
            <a:srgbClr val="F4AA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solidFill>
                  <a:srgbClr val="002D5D"/>
                </a:solidFill>
              </a:rPr>
              <a:t>Para </a:t>
            </a:r>
            <a:r>
              <a:rPr lang="en-US" b="1" spc="300" dirty="0" err="1">
                <a:solidFill>
                  <a:srgbClr val="002D5D"/>
                </a:solidFill>
              </a:rPr>
              <a:t>más</a:t>
            </a:r>
            <a:r>
              <a:rPr lang="en-US" b="1" spc="300" dirty="0">
                <a:solidFill>
                  <a:srgbClr val="002D5D"/>
                </a:solidFill>
              </a:rPr>
              <a:t> </a:t>
            </a:r>
            <a:r>
              <a:rPr lang="en-US" b="1" spc="300" dirty="0" err="1">
                <a:solidFill>
                  <a:srgbClr val="002D5D"/>
                </a:solidFill>
              </a:rPr>
              <a:t>información</a:t>
            </a:r>
            <a:r>
              <a:rPr lang="en-US" b="1" spc="300" dirty="0">
                <a:solidFill>
                  <a:srgbClr val="002D5D"/>
                </a:solidFill>
              </a:rPr>
              <a:t>: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5B89B4"/>
                </a:solidFill>
              </a:rPr>
              <a:t>Preguntas sobre el grupo local: </a:t>
            </a:r>
            <a:r>
              <a:rPr lang="en-US" b="1" dirty="0"/>
              <a:t>Tomás Evans</a:t>
            </a:r>
            <a:r>
              <a:rPr lang="en-US" dirty="0"/>
              <a:t>, Director del </a:t>
            </a:r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Adultos</a:t>
            </a:r>
            <a:r>
              <a:rPr lang="en-US" dirty="0"/>
              <a:t>, </a:t>
            </a:r>
            <a:r>
              <a:rPr lang="en-US" dirty="0" err="1"/>
              <a:t>Diócesis</a:t>
            </a:r>
            <a:r>
              <a:rPr lang="en-US" dirty="0"/>
              <a:t> de Orlando</a:t>
            </a:r>
          </a:p>
          <a:p>
            <a:pPr marL="0" indent="0">
              <a:buNone/>
            </a:pPr>
            <a:r>
              <a:rPr lang="en-US" dirty="0"/>
              <a:t>tevans@orlandodiocese.org</a:t>
            </a:r>
            <a:br>
              <a:rPr lang="en-US" dirty="0"/>
            </a:br>
            <a:r>
              <a:rPr lang="en-US" dirty="0"/>
              <a:t>407-246-4912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b="1" dirty="0">
                <a:solidFill>
                  <a:srgbClr val="5B89B4"/>
                </a:solidFill>
              </a:rPr>
              <a:t>Preguntas sobre el programa: </a:t>
            </a:r>
            <a:r>
              <a:rPr lang="en-US" b="1" dirty="0">
                <a:solidFill>
                  <a:srgbClr val="5B89B4"/>
                </a:solidFill>
              </a:rPr>
              <a:t> </a:t>
            </a:r>
            <a:r>
              <a:rPr lang="en-US" dirty="0"/>
              <a:t>Dr. Tracey Lamont, Director de Loyola Institute for Ministry</a:t>
            </a:r>
          </a:p>
          <a:p>
            <a:pPr marL="0" indent="0">
              <a:buNone/>
            </a:pPr>
            <a:r>
              <a:rPr lang="en-US" dirty="0"/>
              <a:t>tlamont@loyno.edu</a:t>
            </a:r>
            <a:br>
              <a:rPr lang="en-US" dirty="0"/>
            </a:br>
            <a:r>
              <a:rPr lang="en-US" dirty="0"/>
              <a:t>504-865-2797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24" y="5014442"/>
            <a:ext cx="1135275" cy="1843557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B9612C9-9C71-4678-81EF-9848FE2B2A5D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b="1" dirty="0">
                <a:solidFill>
                  <a:srgbClr val="5B89B4"/>
                </a:solidFill>
              </a:rPr>
              <a:t>Loyola Institute for Ministry sitio web: </a:t>
            </a:r>
            <a:br>
              <a:rPr lang="en-US" b="1" dirty="0">
                <a:solidFill>
                  <a:srgbClr val="5B89B4"/>
                </a:solidFill>
              </a:rPr>
            </a:br>
            <a:r>
              <a:rPr lang="en-US" dirty="0"/>
              <a:t>cnh.loyno.edu/</a:t>
            </a:r>
            <a:r>
              <a:rPr lang="en-US" dirty="0" err="1"/>
              <a:t>lim</a:t>
            </a:r>
            <a:r>
              <a:rPr lang="en-US" dirty="0"/>
              <a:t>/</a:t>
            </a:r>
            <a:r>
              <a:rPr lang="en-US" dirty="0" err="1"/>
              <a:t>lplc</a:t>
            </a:r>
            <a:r>
              <a:rPr lang="en-US" dirty="0"/>
              <a:t>/</a:t>
            </a:r>
            <a:r>
              <a:rPr lang="en-US" dirty="0" err="1"/>
              <a:t>ctm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5B89B4"/>
                </a:solidFill>
              </a:rPr>
              <a:t>Solicitud</a:t>
            </a:r>
            <a:r>
              <a:rPr lang="en-US" b="1" dirty="0">
                <a:solidFill>
                  <a:srgbClr val="5B89B4"/>
                </a:solidFill>
              </a:rPr>
              <a:t> de </a:t>
            </a:r>
            <a:r>
              <a:rPr lang="en-US" b="1" dirty="0" err="1">
                <a:solidFill>
                  <a:srgbClr val="5B89B4"/>
                </a:solidFill>
              </a:rPr>
              <a:t>admisión</a:t>
            </a:r>
            <a:r>
              <a:rPr lang="en-US" b="1" dirty="0">
                <a:solidFill>
                  <a:srgbClr val="5B89B4"/>
                </a:solidFill>
              </a:rPr>
              <a:t>: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cnh.loyno.edu/</a:t>
            </a:r>
            <a:r>
              <a:rPr lang="en-US" sz="2200" dirty="0" err="1"/>
              <a:t>lim</a:t>
            </a:r>
            <a:r>
              <a:rPr lang="en-US" sz="2200" dirty="0"/>
              <a:t>/</a:t>
            </a:r>
            <a:r>
              <a:rPr lang="en-US" sz="2200" dirty="0" err="1"/>
              <a:t>lplc</a:t>
            </a:r>
            <a:r>
              <a:rPr lang="en-US" sz="2200" dirty="0"/>
              <a:t>/</a:t>
            </a:r>
            <a:r>
              <a:rPr lang="en-US" sz="2200" dirty="0" err="1"/>
              <a:t>ctm</a:t>
            </a:r>
            <a:r>
              <a:rPr lang="en-US" sz="2200" dirty="0"/>
              <a:t>/</a:t>
            </a:r>
            <a:r>
              <a:rPr lang="en-US" sz="2200" dirty="0" err="1"/>
              <a:t>admision#solicitud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s-ES" b="1" dirty="0">
                <a:solidFill>
                  <a:srgbClr val="5B89B4"/>
                </a:solidFill>
              </a:rPr>
              <a:t>Para preguntas sobre el proceso de solicitud</a:t>
            </a:r>
            <a:r>
              <a:rPr lang="en-US" b="1" dirty="0">
                <a:solidFill>
                  <a:srgbClr val="5B89B4"/>
                </a:solidFill>
              </a:rPr>
              <a:t>: </a:t>
            </a:r>
            <a:br>
              <a:rPr lang="en-US" b="1" dirty="0">
                <a:solidFill>
                  <a:srgbClr val="5B89B4"/>
                </a:solidFill>
              </a:rPr>
            </a:br>
            <a:r>
              <a:rPr lang="en-US" dirty="0"/>
              <a:t>lim@loyno.edu</a:t>
            </a:r>
            <a:br>
              <a:rPr lang="en-US" dirty="0"/>
            </a:br>
            <a:r>
              <a:rPr lang="en-US" dirty="0"/>
              <a:t>504-865-3728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666</Words>
  <Application>Microsoft Office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Instituto Loyola para el Ministerio Programa de Extensión</vt:lpstr>
      <vt:lpstr>Patrocinador Local del Programa de Extensión del Instituto Loyola para el Ministerio </vt:lpstr>
      <vt:lpstr>Loyola: líder en educación a distancia </vt:lpstr>
      <vt:lpstr>Nuestro Método Educativo</vt:lpstr>
      <vt:lpstr>Un Certificado en Teología y Ministerio</vt:lpstr>
      <vt:lpstr>Un programa jesuítico e ignaciano</vt:lpstr>
      <vt:lpstr>Requisitos de Admisión</vt:lpstr>
      <vt:lpstr>Para más información: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Loyola Institute for Ministry Extension Program</dc:title>
  <dc:creator>Jennifer Shimek</dc:creator>
  <cp:lastModifiedBy>JLSHIMEK</cp:lastModifiedBy>
  <cp:revision>52</cp:revision>
  <dcterms:created xsi:type="dcterms:W3CDTF">2021-01-30T01:57:31Z</dcterms:created>
  <dcterms:modified xsi:type="dcterms:W3CDTF">2022-11-04T17:34:48Z</dcterms:modified>
</cp:coreProperties>
</file>