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2" r:id="rId3"/>
    <p:sldId id="257" r:id="rId4"/>
    <p:sldId id="258" r:id="rId5"/>
    <p:sldId id="259" r:id="rId6"/>
    <p:sldId id="261" r:id="rId7"/>
    <p:sldId id="260"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B6D3"/>
    <a:srgbClr val="5B89B4"/>
    <a:srgbClr val="002D5D"/>
    <a:srgbClr val="660000"/>
    <a:srgbClr val="F4AA00"/>
    <a:srgbClr val="F38C3C"/>
    <a:srgbClr val="FEAD77"/>
    <a:srgbClr val="E555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94660"/>
  </p:normalViewPr>
  <p:slideViewPr>
    <p:cSldViewPr snapToGrid="0" showGuides="1">
      <p:cViewPr varScale="1">
        <p:scale>
          <a:sx n="70" d="100"/>
          <a:sy n="70" d="100"/>
        </p:scale>
        <p:origin x="534"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23EC1-EECC-48B1-BD8A-53A5DC292001}" type="datetimeFigureOut">
              <a:rPr lang="en-US" smtClean="0"/>
              <a:t>8/8/2022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B2B66-7B6D-4572-81A7-9BE224B2BD86}" type="slidenum">
              <a:rPr lang="en-US" smtClean="0"/>
              <a:t>‹#›</a:t>
            </a:fld>
            <a:endParaRPr lang="en-US"/>
          </a:p>
        </p:txBody>
      </p:sp>
    </p:spTree>
    <p:extLst>
      <p:ext uri="{BB962C8B-B14F-4D97-AF65-F5344CB8AC3E}">
        <p14:creationId xmlns:p14="http://schemas.microsoft.com/office/powerpoint/2010/main" val="2176085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B2B66-7B6D-4572-81A7-9BE224B2BD86}" type="slidenum">
              <a:rPr lang="en-US" smtClean="0"/>
              <a:t>1</a:t>
            </a:fld>
            <a:endParaRPr lang="en-US"/>
          </a:p>
        </p:txBody>
      </p:sp>
    </p:spTree>
    <p:extLst>
      <p:ext uri="{BB962C8B-B14F-4D97-AF65-F5344CB8AC3E}">
        <p14:creationId xmlns:p14="http://schemas.microsoft.com/office/powerpoint/2010/main" val="143472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CEU students receive continuing education units as defined by the Southern Association of Colleges and Schools. One credit hour equals one CEU. CEUs are recorded on an official Loyola transcript and kept in the permanent records of the university.</a:t>
            </a:r>
            <a:endParaRPr lang="en-US" dirty="0"/>
          </a:p>
        </p:txBody>
      </p:sp>
      <p:sp>
        <p:nvSpPr>
          <p:cNvPr id="4" name="Slide Number Placeholder 3"/>
          <p:cNvSpPr>
            <a:spLocks noGrp="1"/>
          </p:cNvSpPr>
          <p:nvPr>
            <p:ph type="sldNum" sz="quarter" idx="10"/>
          </p:nvPr>
        </p:nvSpPr>
        <p:spPr/>
        <p:txBody>
          <a:bodyPr/>
          <a:lstStyle/>
          <a:p>
            <a:fld id="{633B2B66-7B6D-4572-81A7-9BE224B2BD86}" type="slidenum">
              <a:rPr lang="en-US" smtClean="0"/>
              <a:t>4</a:t>
            </a:fld>
            <a:endParaRPr lang="en-US"/>
          </a:p>
        </p:txBody>
      </p:sp>
    </p:spTree>
    <p:extLst>
      <p:ext uri="{BB962C8B-B14F-4D97-AF65-F5344CB8AC3E}">
        <p14:creationId xmlns:p14="http://schemas.microsoft.com/office/powerpoint/2010/main" val="1735233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66AB4A-ED97-43B5-A518-1C35406391F9}"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B0DF5-3F9E-4728-A6E0-B016DB5A093B}" type="slidenum">
              <a:rPr lang="en-US" smtClean="0"/>
              <a:t>‹#›</a:t>
            </a:fld>
            <a:endParaRPr lang="en-US"/>
          </a:p>
        </p:txBody>
      </p:sp>
    </p:spTree>
    <p:extLst>
      <p:ext uri="{BB962C8B-B14F-4D97-AF65-F5344CB8AC3E}">
        <p14:creationId xmlns:p14="http://schemas.microsoft.com/office/powerpoint/2010/main" val="3769416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6AB4A-ED97-43B5-A518-1C35406391F9}"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B0DF5-3F9E-4728-A6E0-B016DB5A093B}" type="slidenum">
              <a:rPr lang="en-US" smtClean="0"/>
              <a:t>‹#›</a:t>
            </a:fld>
            <a:endParaRPr lang="en-US"/>
          </a:p>
        </p:txBody>
      </p:sp>
    </p:spTree>
    <p:extLst>
      <p:ext uri="{BB962C8B-B14F-4D97-AF65-F5344CB8AC3E}">
        <p14:creationId xmlns:p14="http://schemas.microsoft.com/office/powerpoint/2010/main" val="116866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6AB4A-ED97-43B5-A518-1C35406391F9}"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B0DF5-3F9E-4728-A6E0-B016DB5A093B}" type="slidenum">
              <a:rPr lang="en-US" smtClean="0"/>
              <a:t>‹#›</a:t>
            </a:fld>
            <a:endParaRPr lang="en-US"/>
          </a:p>
        </p:txBody>
      </p:sp>
    </p:spTree>
    <p:extLst>
      <p:ext uri="{BB962C8B-B14F-4D97-AF65-F5344CB8AC3E}">
        <p14:creationId xmlns:p14="http://schemas.microsoft.com/office/powerpoint/2010/main" val="4054496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6AB4A-ED97-43B5-A518-1C35406391F9}"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B0DF5-3F9E-4728-A6E0-B016DB5A093B}" type="slidenum">
              <a:rPr lang="en-US" smtClean="0"/>
              <a:t>‹#›</a:t>
            </a:fld>
            <a:endParaRPr lang="en-US"/>
          </a:p>
        </p:txBody>
      </p:sp>
    </p:spTree>
    <p:extLst>
      <p:ext uri="{BB962C8B-B14F-4D97-AF65-F5344CB8AC3E}">
        <p14:creationId xmlns:p14="http://schemas.microsoft.com/office/powerpoint/2010/main" val="1657118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66AB4A-ED97-43B5-A518-1C35406391F9}" type="datetimeFigureOut">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CB0DF5-3F9E-4728-A6E0-B016DB5A093B}" type="slidenum">
              <a:rPr lang="en-US" smtClean="0"/>
              <a:t>‹#›</a:t>
            </a:fld>
            <a:endParaRPr lang="en-US"/>
          </a:p>
        </p:txBody>
      </p:sp>
    </p:spTree>
    <p:extLst>
      <p:ext uri="{BB962C8B-B14F-4D97-AF65-F5344CB8AC3E}">
        <p14:creationId xmlns:p14="http://schemas.microsoft.com/office/powerpoint/2010/main" val="490149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66AB4A-ED97-43B5-A518-1C35406391F9}"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B0DF5-3F9E-4728-A6E0-B016DB5A093B}" type="slidenum">
              <a:rPr lang="en-US" smtClean="0"/>
              <a:t>‹#›</a:t>
            </a:fld>
            <a:endParaRPr lang="en-US"/>
          </a:p>
        </p:txBody>
      </p:sp>
    </p:spTree>
    <p:extLst>
      <p:ext uri="{BB962C8B-B14F-4D97-AF65-F5344CB8AC3E}">
        <p14:creationId xmlns:p14="http://schemas.microsoft.com/office/powerpoint/2010/main" val="2969530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66AB4A-ED97-43B5-A518-1C35406391F9}" type="datetimeFigureOut">
              <a:rPr lang="en-US" smtClean="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CB0DF5-3F9E-4728-A6E0-B016DB5A093B}" type="slidenum">
              <a:rPr lang="en-US" smtClean="0"/>
              <a:t>‹#›</a:t>
            </a:fld>
            <a:endParaRPr lang="en-US"/>
          </a:p>
        </p:txBody>
      </p:sp>
    </p:spTree>
    <p:extLst>
      <p:ext uri="{BB962C8B-B14F-4D97-AF65-F5344CB8AC3E}">
        <p14:creationId xmlns:p14="http://schemas.microsoft.com/office/powerpoint/2010/main" val="1027645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66AB4A-ED97-43B5-A518-1C35406391F9}" type="datetimeFigureOut">
              <a:rPr lang="en-US" smtClean="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CB0DF5-3F9E-4728-A6E0-B016DB5A093B}" type="slidenum">
              <a:rPr lang="en-US" smtClean="0"/>
              <a:t>‹#›</a:t>
            </a:fld>
            <a:endParaRPr lang="en-US"/>
          </a:p>
        </p:txBody>
      </p:sp>
    </p:spTree>
    <p:extLst>
      <p:ext uri="{BB962C8B-B14F-4D97-AF65-F5344CB8AC3E}">
        <p14:creationId xmlns:p14="http://schemas.microsoft.com/office/powerpoint/2010/main" val="3162979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6AB4A-ED97-43B5-A518-1C35406391F9}" type="datetimeFigureOut">
              <a:rPr lang="en-US" smtClean="0"/>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CB0DF5-3F9E-4728-A6E0-B016DB5A093B}" type="slidenum">
              <a:rPr lang="en-US" smtClean="0"/>
              <a:t>‹#›</a:t>
            </a:fld>
            <a:endParaRPr lang="en-US"/>
          </a:p>
        </p:txBody>
      </p:sp>
    </p:spTree>
    <p:extLst>
      <p:ext uri="{BB962C8B-B14F-4D97-AF65-F5344CB8AC3E}">
        <p14:creationId xmlns:p14="http://schemas.microsoft.com/office/powerpoint/2010/main" val="1733340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6AB4A-ED97-43B5-A518-1C35406391F9}"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B0DF5-3F9E-4728-A6E0-B016DB5A093B}" type="slidenum">
              <a:rPr lang="en-US" smtClean="0"/>
              <a:t>‹#›</a:t>
            </a:fld>
            <a:endParaRPr lang="en-US"/>
          </a:p>
        </p:txBody>
      </p:sp>
    </p:spTree>
    <p:extLst>
      <p:ext uri="{BB962C8B-B14F-4D97-AF65-F5344CB8AC3E}">
        <p14:creationId xmlns:p14="http://schemas.microsoft.com/office/powerpoint/2010/main" val="417379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66AB4A-ED97-43B5-A518-1C35406391F9}" type="datetimeFigureOut">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CB0DF5-3F9E-4728-A6E0-B016DB5A093B}" type="slidenum">
              <a:rPr lang="en-US" smtClean="0"/>
              <a:t>‹#›</a:t>
            </a:fld>
            <a:endParaRPr lang="en-US"/>
          </a:p>
        </p:txBody>
      </p:sp>
    </p:spTree>
    <p:extLst>
      <p:ext uri="{BB962C8B-B14F-4D97-AF65-F5344CB8AC3E}">
        <p14:creationId xmlns:p14="http://schemas.microsoft.com/office/powerpoint/2010/main" val="316603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6AB4A-ED97-43B5-A518-1C35406391F9}" type="datetimeFigureOut">
              <a:rPr lang="en-US" smtClean="0"/>
              <a:t>8/8/2022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CB0DF5-3F9E-4728-A6E0-B016DB5A093B}" type="slidenum">
              <a:rPr lang="en-US" smtClean="0"/>
              <a:t>‹#›</a:t>
            </a:fld>
            <a:endParaRPr lang="en-US"/>
          </a:p>
        </p:txBody>
      </p:sp>
    </p:spTree>
    <p:extLst>
      <p:ext uri="{BB962C8B-B14F-4D97-AF65-F5344CB8AC3E}">
        <p14:creationId xmlns:p14="http://schemas.microsoft.com/office/powerpoint/2010/main" val="429902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8" t="3429" r="-325" b="1388"/>
          <a:stretch/>
        </p:blipFill>
        <p:spPr>
          <a:xfrm>
            <a:off x="370702" y="373534"/>
            <a:ext cx="11454713" cy="619073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2" name="Title 1"/>
          <p:cNvSpPr>
            <a:spLocks noGrp="1"/>
          </p:cNvSpPr>
          <p:nvPr>
            <p:ph type="ctrTitle"/>
          </p:nvPr>
        </p:nvSpPr>
        <p:spPr>
          <a:xfrm>
            <a:off x="370703" y="1839055"/>
            <a:ext cx="11454712" cy="1999520"/>
          </a:xfrm>
          <a:solidFill>
            <a:srgbClr val="F4AA00">
              <a:alpha val="77000"/>
            </a:srgbClr>
          </a:solidFill>
        </p:spPr>
        <p:txBody>
          <a:bodyPr>
            <a:noAutofit/>
          </a:bodyPr>
          <a:lstStyle/>
          <a:p>
            <a:r>
              <a:rPr lang="en-US" sz="6500" b="1" dirty="0" smtClean="0">
                <a:solidFill>
                  <a:schemeClr val="bg1"/>
                </a:solidFill>
              </a:rPr>
              <a:t>Loyola Institute for Ministry Extension Program</a:t>
            </a:r>
            <a:endParaRPr lang="en-US" sz="6500" b="1" dirty="0">
              <a:solidFill>
                <a:schemeClr val="bg1"/>
              </a:solidFill>
            </a:endParaRPr>
          </a:p>
        </p:txBody>
      </p:sp>
      <p:sp>
        <p:nvSpPr>
          <p:cNvPr id="3" name="Subtitle 2"/>
          <p:cNvSpPr>
            <a:spLocks noGrp="1"/>
          </p:cNvSpPr>
          <p:nvPr>
            <p:ph type="subTitle" idx="1"/>
          </p:nvPr>
        </p:nvSpPr>
        <p:spPr>
          <a:xfrm>
            <a:off x="1499285" y="6070772"/>
            <a:ext cx="9144000" cy="945292"/>
          </a:xfrm>
        </p:spPr>
        <p:txBody>
          <a:bodyPr>
            <a:normAutofit/>
          </a:bodyPr>
          <a:lstStyle/>
          <a:p>
            <a:r>
              <a:rPr lang="en-US" sz="4000" b="1" dirty="0" smtClean="0">
                <a:solidFill>
                  <a:srgbClr val="F4AA00"/>
                </a:solidFill>
              </a:rPr>
              <a:t>Information Session</a:t>
            </a:r>
            <a:endParaRPr lang="en-US" sz="4000" b="1" dirty="0">
              <a:solidFill>
                <a:srgbClr val="F4AA00"/>
              </a:solidFill>
            </a:endParaRPr>
          </a:p>
        </p:txBody>
      </p:sp>
    </p:spTree>
    <p:extLst>
      <p:ext uri="{BB962C8B-B14F-4D97-AF65-F5344CB8AC3E}">
        <p14:creationId xmlns:p14="http://schemas.microsoft.com/office/powerpoint/2010/main" val="2812816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300" dirty="0" smtClean="0">
                <a:solidFill>
                  <a:srgbClr val="002D5D"/>
                </a:solidFill>
              </a:rPr>
              <a:t>Local Sponsoring Agency</a:t>
            </a:r>
            <a:endParaRPr lang="en-US" spc="300" dirty="0">
              <a:solidFill>
                <a:srgbClr val="002D5D"/>
              </a:solidFill>
            </a:endParaRPr>
          </a:p>
        </p:txBody>
      </p:sp>
      <p:sp>
        <p:nvSpPr>
          <p:cNvPr id="3" name="Content Placeholder 2"/>
          <p:cNvSpPr>
            <a:spLocks noGrp="1"/>
          </p:cNvSpPr>
          <p:nvPr>
            <p:ph sz="half" idx="1"/>
          </p:nvPr>
        </p:nvSpPr>
        <p:spPr>
          <a:xfrm>
            <a:off x="838200" y="1825625"/>
            <a:ext cx="6762750" cy="4351338"/>
          </a:xfrm>
        </p:spPr>
        <p:txBody>
          <a:bodyPr/>
          <a:lstStyle/>
          <a:p>
            <a:pPr marL="0" indent="0">
              <a:buNone/>
            </a:pPr>
            <a:r>
              <a:rPr lang="en-US" b="1" dirty="0" smtClean="0">
                <a:solidFill>
                  <a:srgbClr val="5B89B4"/>
                </a:solidFill>
              </a:rPr>
              <a:t>[Name of your diocese or sponsoring agency here]</a:t>
            </a:r>
          </a:p>
          <a:p>
            <a:pPr marL="0" indent="0">
              <a:buNone/>
            </a:pPr>
            <a:endParaRPr lang="en-US" dirty="0"/>
          </a:p>
          <a:p>
            <a:r>
              <a:rPr lang="en-US" dirty="0"/>
              <a:t>A Loyola </a:t>
            </a:r>
            <a:r>
              <a:rPr lang="en-US" dirty="0" smtClean="0"/>
              <a:t>Institute for Ministry education transforms </a:t>
            </a:r>
            <a:r>
              <a:rPr lang="en-US" dirty="0"/>
              <a:t>the way you </a:t>
            </a:r>
            <a:r>
              <a:rPr lang="en-US" dirty="0" smtClean="0"/>
              <a:t>understand your faith and live your spirituality in the world. </a:t>
            </a:r>
          </a:p>
          <a:p>
            <a:r>
              <a:rPr lang="en-US" dirty="0" smtClean="0"/>
              <a:t>The </a:t>
            </a:r>
            <a:r>
              <a:rPr lang="en-US" dirty="0"/>
              <a:t>Loyola program fits into our overall education for ministry efforts.</a:t>
            </a:r>
          </a:p>
        </p:txBody>
      </p:sp>
      <p:sp>
        <p:nvSpPr>
          <p:cNvPr id="4" name="Content Placeholder 3"/>
          <p:cNvSpPr>
            <a:spLocks noGrp="1"/>
          </p:cNvSpPr>
          <p:nvPr>
            <p:ph sz="half" idx="2"/>
          </p:nvPr>
        </p:nvSpPr>
        <p:spPr>
          <a:xfrm>
            <a:off x="8105774" y="1825625"/>
            <a:ext cx="3248025" cy="4351338"/>
          </a:xfrm>
        </p:spPr>
        <p:txBody>
          <a:bodyPr/>
          <a:lstStyle/>
          <a:p>
            <a:pPr marL="0" indent="0">
              <a:buNone/>
            </a:pPr>
            <a:r>
              <a:rPr lang="en-US" dirty="0" smtClean="0"/>
              <a:t>[</a:t>
            </a:r>
            <a:r>
              <a:rPr lang="en-US" smtClean="0"/>
              <a:t>Add diocese </a:t>
            </a:r>
            <a:r>
              <a:rPr lang="en-US" dirty="0" smtClean="0"/>
              <a:t>logo]</a:t>
            </a:r>
            <a:endParaRPr lang="en-US" dirty="0"/>
          </a:p>
        </p:txBody>
      </p:sp>
    </p:spTree>
    <p:extLst>
      <p:ext uri="{BB962C8B-B14F-4D97-AF65-F5344CB8AC3E}">
        <p14:creationId xmlns:p14="http://schemas.microsoft.com/office/powerpoint/2010/main" val="3570934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D5D"/>
                </a:solidFill>
              </a:rPr>
              <a:t>Loyola: A Leader in Distance Education </a:t>
            </a:r>
            <a:endParaRPr lang="en-US" b="1" dirty="0">
              <a:solidFill>
                <a:srgbClr val="002D5D"/>
              </a:solidFill>
            </a:endParaRPr>
          </a:p>
        </p:txBody>
      </p:sp>
      <p:sp>
        <p:nvSpPr>
          <p:cNvPr id="4" name="Oval 3"/>
          <p:cNvSpPr/>
          <p:nvPr/>
        </p:nvSpPr>
        <p:spPr>
          <a:xfrm>
            <a:off x="6292476" y="1977828"/>
            <a:ext cx="6314304" cy="6017741"/>
          </a:xfrm>
          <a:prstGeom prst="ellipse">
            <a:avLst/>
          </a:prstGeom>
          <a:solidFill>
            <a:srgbClr val="9AB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78280" y="3429000"/>
            <a:ext cx="4942697" cy="3115398"/>
          </a:xfrm>
        </p:spPr>
      </p:pic>
      <p:sp>
        <p:nvSpPr>
          <p:cNvPr id="6" name="Content Placeholder 6"/>
          <p:cNvSpPr txBox="1">
            <a:spLocks/>
          </p:cNvSpPr>
          <p:nvPr/>
        </p:nvSpPr>
        <p:spPr>
          <a:xfrm>
            <a:off x="839788" y="2505075"/>
            <a:ext cx="5157787" cy="3684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smtClean="0"/>
              <a:t>affordable </a:t>
            </a:r>
            <a:r>
              <a:rPr lang="en-US" dirty="0"/>
              <a:t>tuition</a:t>
            </a:r>
          </a:p>
          <a:p>
            <a:pPr lvl="0"/>
            <a:r>
              <a:rPr lang="en-US" dirty="0"/>
              <a:t>adult-centered learning communities</a:t>
            </a:r>
          </a:p>
          <a:p>
            <a:pPr lvl="0"/>
            <a:r>
              <a:rPr lang="en-US" dirty="0"/>
              <a:t>a Jesuit tradition of excellence and spirituality</a:t>
            </a:r>
          </a:p>
          <a:p>
            <a:pPr lvl="0"/>
            <a:r>
              <a:rPr lang="en-US" dirty="0"/>
              <a:t>programs offered onsite in </a:t>
            </a:r>
            <a:r>
              <a:rPr lang="en-US" dirty="0" smtClean="0"/>
              <a:t>your location </a:t>
            </a:r>
          </a:p>
          <a:p>
            <a:r>
              <a:rPr lang="en-US" dirty="0"/>
              <a:t>fully accredited</a:t>
            </a:r>
          </a:p>
          <a:p>
            <a:pPr lvl="0"/>
            <a:endParaRPr lang="en-US" dirty="0"/>
          </a:p>
          <a:p>
            <a:pPr marL="0" indent="0">
              <a:buNone/>
            </a:pPr>
            <a:endParaRPr lang="en-US" dirty="0"/>
          </a:p>
        </p:txBody>
      </p:sp>
    </p:spTree>
    <p:extLst>
      <p:ext uri="{BB962C8B-B14F-4D97-AF65-F5344CB8AC3E}">
        <p14:creationId xmlns:p14="http://schemas.microsoft.com/office/powerpoint/2010/main" val="12210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D5D"/>
                </a:solidFill>
              </a:rPr>
              <a:t>Options</a:t>
            </a:r>
            <a:endParaRPr lang="en-US" b="1" dirty="0">
              <a:solidFill>
                <a:srgbClr val="002D5D"/>
              </a:solidFill>
            </a:endParaRPr>
          </a:p>
        </p:txBody>
      </p:sp>
      <p:sp>
        <p:nvSpPr>
          <p:cNvPr id="6" name="Text Placeholder 5"/>
          <p:cNvSpPr>
            <a:spLocks noGrp="1"/>
          </p:cNvSpPr>
          <p:nvPr>
            <p:ph type="body" idx="1"/>
          </p:nvPr>
        </p:nvSpPr>
        <p:spPr/>
        <p:txBody>
          <a:bodyPr>
            <a:normAutofit/>
          </a:bodyPr>
          <a:lstStyle/>
          <a:p>
            <a:r>
              <a:rPr lang="en-US" sz="3600" spc="300" dirty="0" smtClean="0">
                <a:solidFill>
                  <a:srgbClr val="660000"/>
                </a:solidFill>
              </a:rPr>
              <a:t>Earn </a:t>
            </a:r>
            <a:endParaRPr lang="en-US" sz="3600" spc="300" dirty="0">
              <a:solidFill>
                <a:srgbClr val="660000"/>
              </a:solidFill>
            </a:endParaRPr>
          </a:p>
        </p:txBody>
      </p:sp>
      <p:sp>
        <p:nvSpPr>
          <p:cNvPr id="7" name="Content Placeholder 6"/>
          <p:cNvSpPr>
            <a:spLocks noGrp="1"/>
          </p:cNvSpPr>
          <p:nvPr>
            <p:ph sz="half" idx="2"/>
          </p:nvPr>
        </p:nvSpPr>
        <p:spPr/>
        <p:txBody>
          <a:bodyPr/>
          <a:lstStyle/>
          <a:p>
            <a:r>
              <a:rPr lang="en-US" dirty="0" smtClean="0"/>
              <a:t>Graduate Credit Hours</a:t>
            </a:r>
          </a:p>
          <a:p>
            <a:r>
              <a:rPr lang="en-US" dirty="0" smtClean="0"/>
              <a:t>Continuing Education Units (CEUs)</a:t>
            </a:r>
            <a:endParaRPr lang="en-US" dirty="0"/>
          </a:p>
        </p:txBody>
      </p:sp>
      <p:sp>
        <p:nvSpPr>
          <p:cNvPr id="8" name="Text Placeholder 7"/>
          <p:cNvSpPr>
            <a:spLocks noGrp="1"/>
          </p:cNvSpPr>
          <p:nvPr>
            <p:ph type="body" sz="quarter" idx="3"/>
          </p:nvPr>
        </p:nvSpPr>
        <p:spPr/>
        <p:txBody>
          <a:bodyPr>
            <a:normAutofit/>
          </a:bodyPr>
          <a:lstStyle/>
          <a:p>
            <a:r>
              <a:rPr lang="en-US" sz="3600" spc="300" dirty="0" smtClean="0">
                <a:solidFill>
                  <a:srgbClr val="660000"/>
                </a:solidFill>
              </a:rPr>
              <a:t>Programs of Study</a:t>
            </a:r>
            <a:endParaRPr lang="en-US" sz="3600" spc="300" dirty="0">
              <a:solidFill>
                <a:srgbClr val="660000"/>
              </a:solidFill>
            </a:endParaRPr>
          </a:p>
        </p:txBody>
      </p:sp>
      <p:sp>
        <p:nvSpPr>
          <p:cNvPr id="9" name="Content Placeholder 8"/>
          <p:cNvSpPr>
            <a:spLocks noGrp="1"/>
          </p:cNvSpPr>
          <p:nvPr>
            <p:ph sz="quarter" idx="4"/>
          </p:nvPr>
        </p:nvSpPr>
        <p:spPr/>
        <p:txBody>
          <a:bodyPr/>
          <a:lstStyle/>
          <a:p>
            <a:r>
              <a:rPr lang="en-US" dirty="0" smtClean="0"/>
              <a:t>Certificate in Theology and Ministry (18 hours)</a:t>
            </a:r>
          </a:p>
          <a:p>
            <a:r>
              <a:rPr lang="en-US" dirty="0" smtClean="0"/>
              <a:t>Master of  / Certificate in Pastoral Studies (36 hours)</a:t>
            </a:r>
          </a:p>
          <a:p>
            <a:r>
              <a:rPr lang="en-US" dirty="0" smtClean="0"/>
              <a:t>Master of / Certificate in Religious Education (36 hours)</a:t>
            </a:r>
            <a:endParaRPr lang="en-US" dirty="0"/>
          </a:p>
        </p:txBody>
      </p:sp>
      <p:sp>
        <p:nvSpPr>
          <p:cNvPr id="10" name="Oval 9"/>
          <p:cNvSpPr/>
          <p:nvPr/>
        </p:nvSpPr>
        <p:spPr>
          <a:xfrm>
            <a:off x="270820" y="4347369"/>
            <a:ext cx="2310714" cy="2310714"/>
          </a:xfrm>
          <a:prstGeom prst="ellipse">
            <a:avLst/>
          </a:prstGeom>
          <a:solidFill>
            <a:srgbClr val="9AB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88" y="4635568"/>
            <a:ext cx="2127508" cy="1734316"/>
          </a:xfrm>
          <a:prstGeom prst="rect">
            <a:avLst/>
          </a:prstGeom>
        </p:spPr>
      </p:pic>
    </p:spTree>
    <p:extLst>
      <p:ext uri="{BB962C8B-B14F-4D97-AF65-F5344CB8AC3E}">
        <p14:creationId xmlns:p14="http://schemas.microsoft.com/office/powerpoint/2010/main" val="596996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9563100" y="3086100"/>
            <a:ext cx="2076450" cy="2076450"/>
          </a:xfrm>
          <a:prstGeom prst="ellipse">
            <a:avLst/>
          </a:prstGeom>
          <a:solidFill>
            <a:srgbClr val="6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spc="300" dirty="0">
                <a:solidFill>
                  <a:srgbClr val="002D5D"/>
                </a:solidFill>
              </a:rPr>
              <a:t>Certificate in Theology and </a:t>
            </a:r>
            <a:r>
              <a:rPr lang="en-US" b="1" spc="300" dirty="0" smtClean="0">
                <a:solidFill>
                  <a:srgbClr val="002D5D"/>
                </a:solidFill>
              </a:rPr>
              <a:t>Ministry</a:t>
            </a:r>
            <a:endParaRPr lang="en-US" b="1" spc="300" dirty="0">
              <a:solidFill>
                <a:srgbClr val="002D5D"/>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solidFill>
                  <a:srgbClr val="F38C3C"/>
                </a:solidFill>
              </a:rPr>
              <a:t>18 credit hours or CEUs of Theological Core Courses</a:t>
            </a:r>
            <a:r>
              <a:rPr lang="en-US" dirty="0" smtClean="0"/>
              <a:t/>
            </a:r>
            <a:br>
              <a:rPr lang="en-US" dirty="0" smtClean="0"/>
            </a:br>
            <a:endParaRPr lang="en-US" dirty="0" smtClean="0"/>
          </a:p>
          <a:p>
            <a:r>
              <a:rPr lang="en-US" dirty="0" smtClean="0"/>
              <a:t>Introduction to Practical Theology (LIM 703)</a:t>
            </a:r>
          </a:p>
          <a:p>
            <a:r>
              <a:rPr lang="en-US" dirty="0" smtClean="0"/>
              <a:t>The Jewish Roots of Christian Faith—Old Testament (LIM 711)</a:t>
            </a:r>
          </a:p>
          <a:p>
            <a:r>
              <a:rPr lang="en-US" dirty="0"/>
              <a:t>Christian </a:t>
            </a:r>
            <a:r>
              <a:rPr lang="en-US" dirty="0" smtClean="0"/>
              <a:t>Origins—New </a:t>
            </a:r>
            <a:r>
              <a:rPr lang="en-US" dirty="0"/>
              <a:t>Testament (LIM </a:t>
            </a:r>
            <a:r>
              <a:rPr lang="en-US" dirty="0" smtClean="0"/>
              <a:t>712)</a:t>
            </a:r>
          </a:p>
          <a:p>
            <a:r>
              <a:rPr lang="en-US" dirty="0" smtClean="0"/>
              <a:t>Grace, Christ, and Spirit (LIM 714)</a:t>
            </a:r>
          </a:p>
          <a:p>
            <a:r>
              <a:rPr lang="en-US" dirty="0" smtClean="0"/>
              <a:t>Church, Sacraments, and Liturgy (LIM 722)</a:t>
            </a:r>
          </a:p>
          <a:p>
            <a:r>
              <a:rPr lang="en-US" dirty="0" smtClean="0"/>
              <a:t>Spirituality, Morality, and Ethics (LIM 704)</a:t>
            </a:r>
          </a:p>
          <a:p>
            <a:pPr marL="0" indent="0">
              <a:buNone/>
            </a:pPr>
            <a:endParaRPr lang="en-US" dirty="0" smtClean="0"/>
          </a:p>
          <a:p>
            <a:pPr marL="0" indent="0">
              <a:buNone/>
            </a:pPr>
            <a:r>
              <a:rPr lang="en-US" sz="3000" dirty="0" smtClean="0">
                <a:solidFill>
                  <a:srgbClr val="F38C3C"/>
                </a:solidFill>
              </a:rPr>
              <a:t>Taken in your area with a local learning group led by a Loyola-certified facilitator.</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6475" y="3414175"/>
            <a:ext cx="1404440" cy="1414999"/>
          </a:xfrm>
          <a:prstGeom prst="rect">
            <a:avLst/>
          </a:prstGeom>
        </p:spPr>
      </p:pic>
    </p:spTree>
    <p:extLst>
      <p:ext uri="{BB962C8B-B14F-4D97-AF65-F5344CB8AC3E}">
        <p14:creationId xmlns:p14="http://schemas.microsoft.com/office/powerpoint/2010/main" val="21219942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7591425" y="1897323"/>
            <a:ext cx="4953000" cy="4953000"/>
          </a:xfrm>
          <a:prstGeom prst="ellipse">
            <a:avLst/>
          </a:prstGeom>
          <a:solidFill>
            <a:srgbClr val="9AB6D3">
              <a:alpha val="6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spc="300" dirty="0" smtClean="0">
                <a:solidFill>
                  <a:srgbClr val="002D5D"/>
                </a:solidFill>
              </a:rPr>
              <a:t>Master’s Degree or Certificate </a:t>
            </a:r>
            <a:r>
              <a:rPr lang="en-US" b="1" spc="300" dirty="0">
                <a:solidFill>
                  <a:srgbClr val="002D5D"/>
                </a:solidFill>
              </a:rPr>
              <a:t>in </a:t>
            </a:r>
            <a:r>
              <a:rPr lang="en-US" b="1" spc="300" dirty="0" smtClean="0">
                <a:solidFill>
                  <a:srgbClr val="002D5D"/>
                </a:solidFill>
              </a:rPr>
              <a:t>Pastoral Studies or Religious Education</a:t>
            </a:r>
            <a:endParaRPr lang="en-US" b="1" spc="300" dirty="0">
              <a:solidFill>
                <a:srgbClr val="002D5D"/>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663" y="2089410"/>
            <a:ext cx="4607602" cy="4607602"/>
          </a:xfrm>
          <a:prstGeom prst="rect">
            <a:avLst/>
          </a:prstGeom>
        </p:spPr>
      </p:pic>
      <p:sp>
        <p:nvSpPr>
          <p:cNvPr id="3" name="Content Placeholder 2"/>
          <p:cNvSpPr>
            <a:spLocks noGrp="1"/>
          </p:cNvSpPr>
          <p:nvPr>
            <p:ph idx="1"/>
          </p:nvPr>
        </p:nvSpPr>
        <p:spPr>
          <a:xfrm>
            <a:off x="838200" y="1825625"/>
            <a:ext cx="10515600" cy="4699000"/>
          </a:xfrm>
        </p:spPr>
        <p:txBody>
          <a:bodyPr>
            <a:normAutofit fontScale="92500" lnSpcReduction="10000"/>
          </a:bodyPr>
          <a:lstStyle/>
          <a:p>
            <a:pPr marL="0" indent="0">
              <a:buNone/>
            </a:pPr>
            <a:r>
              <a:rPr lang="en-US" b="1" dirty="0" smtClean="0">
                <a:solidFill>
                  <a:srgbClr val="F38C3C"/>
                </a:solidFill>
              </a:rPr>
              <a:t>36 credit hours or CEUs</a:t>
            </a:r>
            <a:r>
              <a:rPr lang="en-US" dirty="0" smtClean="0"/>
              <a:t/>
            </a:r>
            <a:br>
              <a:rPr lang="en-US" dirty="0" smtClean="0"/>
            </a:br>
            <a:endParaRPr lang="en-US" dirty="0" smtClean="0"/>
          </a:p>
          <a:p>
            <a:r>
              <a:rPr lang="en-US" dirty="0" smtClean="0"/>
              <a:t>6 theological core courses taken in the </a:t>
            </a:r>
            <a:br>
              <a:rPr lang="en-US" dirty="0" smtClean="0"/>
            </a:br>
            <a:r>
              <a:rPr lang="en-US" dirty="0" smtClean="0"/>
              <a:t>extension format with your local learning group</a:t>
            </a:r>
          </a:p>
          <a:p>
            <a:r>
              <a:rPr lang="en-US" dirty="0"/>
              <a:t>2 elective courses</a:t>
            </a:r>
          </a:p>
          <a:p>
            <a:r>
              <a:rPr lang="en-US" dirty="0" smtClean="0"/>
              <a:t>3 focus area courses</a:t>
            </a:r>
          </a:p>
          <a:p>
            <a:r>
              <a:rPr lang="en-US" dirty="0" smtClean="0"/>
              <a:t>1 capstone course</a:t>
            </a:r>
          </a:p>
          <a:p>
            <a:pPr marL="0" indent="0">
              <a:buNone/>
            </a:pPr>
            <a:r>
              <a:rPr lang="en-US" dirty="0" smtClean="0"/>
              <a:t/>
            </a:r>
            <a:br>
              <a:rPr lang="en-US" dirty="0" smtClean="0"/>
            </a:br>
            <a:r>
              <a:rPr lang="en-US" dirty="0" smtClean="0">
                <a:solidFill>
                  <a:srgbClr val="F38C3C"/>
                </a:solidFill>
              </a:rPr>
              <a:t>Elective, focus area and capstone courses can </a:t>
            </a:r>
            <a:br>
              <a:rPr lang="en-US" dirty="0" smtClean="0">
                <a:solidFill>
                  <a:srgbClr val="F38C3C"/>
                </a:solidFill>
              </a:rPr>
            </a:br>
            <a:r>
              <a:rPr lang="en-US" dirty="0" smtClean="0">
                <a:solidFill>
                  <a:srgbClr val="F38C3C"/>
                </a:solidFill>
              </a:rPr>
              <a:t>be taken online concurrently with extension </a:t>
            </a:r>
            <a:br>
              <a:rPr lang="en-US" dirty="0" smtClean="0">
                <a:solidFill>
                  <a:srgbClr val="F38C3C"/>
                </a:solidFill>
              </a:rPr>
            </a:br>
            <a:r>
              <a:rPr lang="en-US" dirty="0" smtClean="0">
                <a:solidFill>
                  <a:srgbClr val="F38C3C"/>
                </a:solidFill>
              </a:rPr>
              <a:t>courses or after completing the Certificate in </a:t>
            </a:r>
            <a:br>
              <a:rPr lang="en-US" dirty="0" smtClean="0">
                <a:solidFill>
                  <a:srgbClr val="F38C3C"/>
                </a:solidFill>
              </a:rPr>
            </a:br>
            <a:r>
              <a:rPr lang="en-US" dirty="0" smtClean="0">
                <a:solidFill>
                  <a:srgbClr val="F38C3C"/>
                </a:solidFill>
              </a:rPr>
              <a:t>Theology and Ministry.</a:t>
            </a:r>
            <a:endParaRPr lang="en-US" dirty="0">
              <a:solidFill>
                <a:srgbClr val="F38C3C"/>
              </a:solidFill>
            </a:endParaRPr>
          </a:p>
        </p:txBody>
      </p:sp>
    </p:spTree>
    <p:extLst>
      <p:ext uri="{BB962C8B-B14F-4D97-AF65-F5344CB8AC3E}">
        <p14:creationId xmlns:p14="http://schemas.microsoft.com/office/powerpoint/2010/main" val="1832929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solidFill>
                  <a:srgbClr val="002D5D"/>
                </a:solidFill>
              </a:rPr>
              <a:t>Focus Areas</a:t>
            </a:r>
            <a:endParaRPr lang="en-US" b="1" spc="300" dirty="0">
              <a:solidFill>
                <a:srgbClr val="002D5D"/>
              </a:solidFill>
            </a:endParaRPr>
          </a:p>
        </p:txBody>
      </p:sp>
      <p:sp>
        <p:nvSpPr>
          <p:cNvPr id="4" name="Content Placeholder 3"/>
          <p:cNvSpPr>
            <a:spLocks noGrp="1"/>
          </p:cNvSpPr>
          <p:nvPr>
            <p:ph sz="half" idx="1"/>
          </p:nvPr>
        </p:nvSpPr>
        <p:spPr>
          <a:xfrm>
            <a:off x="838200" y="1949450"/>
            <a:ext cx="5181600" cy="4351338"/>
          </a:xfrm>
        </p:spPr>
        <p:txBody>
          <a:bodyPr/>
          <a:lstStyle/>
          <a:p>
            <a:r>
              <a:rPr lang="en-US" dirty="0" smtClean="0"/>
              <a:t>Religious Education</a:t>
            </a:r>
            <a:endParaRPr lang="en-US" dirty="0"/>
          </a:p>
          <a:p>
            <a:r>
              <a:rPr lang="en-US" dirty="0" smtClean="0"/>
              <a:t>Youth and Young Adult Ministry</a:t>
            </a:r>
          </a:p>
          <a:p>
            <a:r>
              <a:rPr lang="en-US" dirty="0" smtClean="0"/>
              <a:t>Religion and Ecology</a:t>
            </a:r>
          </a:p>
          <a:p>
            <a:r>
              <a:rPr lang="en-US" dirty="0"/>
              <a:t>Pastoral </a:t>
            </a:r>
            <a:r>
              <a:rPr lang="en-US" dirty="0" smtClean="0"/>
              <a:t>Care</a:t>
            </a:r>
          </a:p>
          <a:p>
            <a:r>
              <a:rPr lang="en-US" dirty="0"/>
              <a:t>Digital Culture and </a:t>
            </a:r>
            <a:r>
              <a:rPr lang="en-US" dirty="0" smtClean="0"/>
              <a:t>Ministry</a:t>
            </a:r>
          </a:p>
          <a:p>
            <a:r>
              <a:rPr lang="en-US" dirty="0"/>
              <a:t>Christian Spirituality </a:t>
            </a:r>
            <a:r>
              <a:rPr lang="en-US" dirty="0" smtClean="0"/>
              <a:t>for Ministry</a:t>
            </a:r>
          </a:p>
          <a:p>
            <a:endParaRPr lang="en-US" dirty="0"/>
          </a:p>
          <a:p>
            <a:endParaRPr lang="en-US" dirty="0"/>
          </a:p>
        </p:txBody>
      </p:sp>
      <p:sp>
        <p:nvSpPr>
          <p:cNvPr id="7" name="Content Placeholder 6"/>
          <p:cNvSpPr>
            <a:spLocks noGrp="1"/>
          </p:cNvSpPr>
          <p:nvPr>
            <p:ph sz="half" idx="2"/>
          </p:nvPr>
        </p:nvSpPr>
        <p:spPr>
          <a:xfrm>
            <a:off x="6172200" y="1949450"/>
            <a:ext cx="5181600" cy="4351338"/>
          </a:xfrm>
        </p:spPr>
        <p:txBody>
          <a:bodyPr/>
          <a:lstStyle/>
          <a:p>
            <a:r>
              <a:rPr lang="en-US" dirty="0" smtClean="0"/>
              <a:t>Pastoral </a:t>
            </a:r>
            <a:r>
              <a:rPr lang="en-US" dirty="0"/>
              <a:t>Life and </a:t>
            </a:r>
            <a:r>
              <a:rPr lang="en-US" dirty="0" smtClean="0"/>
              <a:t>Administration</a:t>
            </a:r>
          </a:p>
          <a:p>
            <a:r>
              <a:rPr lang="en-US" dirty="0" smtClean="0"/>
              <a:t>Small </a:t>
            </a:r>
            <a:r>
              <a:rPr lang="en-US" dirty="0"/>
              <a:t>Christian Community Formation </a:t>
            </a:r>
            <a:endParaRPr lang="en-US" dirty="0" smtClean="0"/>
          </a:p>
          <a:p>
            <a:r>
              <a:rPr lang="en-US" dirty="0"/>
              <a:t>Marketplace Ministry</a:t>
            </a:r>
            <a:endParaRPr lang="en-US" dirty="0" smtClean="0"/>
          </a:p>
          <a:p>
            <a:r>
              <a:rPr lang="en-US" dirty="0" smtClean="0"/>
              <a:t>Individualized </a:t>
            </a:r>
            <a:r>
              <a:rPr lang="en-US" dirty="0"/>
              <a:t>Track</a:t>
            </a:r>
          </a:p>
        </p:txBody>
      </p:sp>
      <p:sp>
        <p:nvSpPr>
          <p:cNvPr id="3" name="Oval 2"/>
          <p:cNvSpPr/>
          <p:nvPr/>
        </p:nvSpPr>
        <p:spPr>
          <a:xfrm>
            <a:off x="5997155" y="4327325"/>
            <a:ext cx="2838476" cy="2838476"/>
          </a:xfrm>
          <a:prstGeom prst="ellipse">
            <a:avLst/>
          </a:prstGeom>
          <a:solidFill>
            <a:srgbClr val="E555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029301" y="-84887"/>
            <a:ext cx="1953608" cy="1953608"/>
          </a:xfrm>
          <a:prstGeom prst="ellipse">
            <a:avLst/>
          </a:prstGeom>
          <a:solidFill>
            <a:srgbClr val="5B89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38126" y="5105401"/>
            <a:ext cx="1504950" cy="1504950"/>
          </a:xfrm>
          <a:prstGeom prst="ellipse">
            <a:avLst/>
          </a:prstGeom>
          <a:solidFill>
            <a:srgbClr val="FEA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892689" y="4125314"/>
            <a:ext cx="1674423" cy="1674423"/>
          </a:xfrm>
          <a:prstGeom prst="ellipse">
            <a:avLst/>
          </a:prstGeom>
          <a:solidFill>
            <a:srgbClr val="66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40000">
            <a:off x="6251543" y="4803594"/>
            <a:ext cx="2414282" cy="184098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36" y="4879775"/>
            <a:ext cx="1967601" cy="1996459"/>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150" y="173022"/>
            <a:ext cx="1435368" cy="1264091"/>
          </a:xfrm>
          <a:prstGeom prst="rect">
            <a:avLst/>
          </a:prstGeom>
        </p:spPr>
      </p:pic>
      <p:sp>
        <p:nvSpPr>
          <p:cNvPr id="22" name="Oval 21"/>
          <p:cNvSpPr/>
          <p:nvPr/>
        </p:nvSpPr>
        <p:spPr>
          <a:xfrm>
            <a:off x="18255833" y="4257049"/>
            <a:ext cx="3333750" cy="3333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8056" y="4754343"/>
            <a:ext cx="3141527" cy="2395538"/>
          </a:xfrm>
          <a:prstGeom prst="rect">
            <a:avLst/>
          </a:prstGeom>
        </p:spPr>
      </p:pic>
      <p:sp>
        <p:nvSpPr>
          <p:cNvPr id="27" name="Oval 26"/>
          <p:cNvSpPr/>
          <p:nvPr/>
        </p:nvSpPr>
        <p:spPr>
          <a:xfrm>
            <a:off x="5135191" y="-94233"/>
            <a:ext cx="1675184" cy="1675184"/>
          </a:xfrm>
          <a:prstGeom prst="ellipse">
            <a:avLst/>
          </a:prstGeom>
          <a:solidFill>
            <a:srgbClr val="F38C3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006001" y="4240612"/>
            <a:ext cx="1466850" cy="1466850"/>
          </a:xfrm>
          <a:prstGeom prst="rect">
            <a:avLst/>
          </a:prstGeom>
        </p:spPr>
      </p:pic>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0555" y="146843"/>
            <a:ext cx="1309320" cy="1309320"/>
          </a:xfrm>
          <a:prstGeom prst="rect">
            <a:avLst/>
          </a:prstGeom>
        </p:spPr>
      </p:pic>
    </p:spTree>
    <p:extLst>
      <p:ext uri="{BB962C8B-B14F-4D97-AF65-F5344CB8AC3E}">
        <p14:creationId xmlns:p14="http://schemas.microsoft.com/office/powerpoint/2010/main" val="1725228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pc="300" dirty="0" smtClean="0">
                <a:solidFill>
                  <a:srgbClr val="002D5D"/>
                </a:solidFill>
              </a:rPr>
              <a:t>Admission Requirements</a:t>
            </a:r>
            <a:endParaRPr lang="en-US" b="1" spc="300" dirty="0">
              <a:solidFill>
                <a:srgbClr val="002D5D"/>
              </a:solidFill>
            </a:endParaRPr>
          </a:p>
        </p:txBody>
      </p:sp>
      <p:sp>
        <p:nvSpPr>
          <p:cNvPr id="5" name="Text Placeholder 4"/>
          <p:cNvSpPr>
            <a:spLocks noGrp="1"/>
          </p:cNvSpPr>
          <p:nvPr>
            <p:ph type="body" idx="1"/>
          </p:nvPr>
        </p:nvSpPr>
        <p:spPr/>
        <p:txBody>
          <a:bodyPr/>
          <a:lstStyle/>
          <a:p>
            <a:r>
              <a:rPr lang="en-US" dirty="0" smtClean="0">
                <a:solidFill>
                  <a:srgbClr val="F38C3C"/>
                </a:solidFill>
              </a:rPr>
              <a:t>Application Elements</a:t>
            </a:r>
            <a:endParaRPr lang="en-US" dirty="0">
              <a:solidFill>
                <a:srgbClr val="F38C3C"/>
              </a:solidFill>
            </a:endParaRPr>
          </a:p>
        </p:txBody>
      </p:sp>
      <p:sp>
        <p:nvSpPr>
          <p:cNvPr id="3" name="Content Placeholder 2"/>
          <p:cNvSpPr>
            <a:spLocks noGrp="1"/>
          </p:cNvSpPr>
          <p:nvPr>
            <p:ph sz="half" idx="2"/>
          </p:nvPr>
        </p:nvSpPr>
        <p:spPr/>
        <p:txBody>
          <a:bodyPr>
            <a:normAutofit fontScale="70000" lnSpcReduction="20000"/>
          </a:bodyPr>
          <a:lstStyle/>
          <a:p>
            <a:r>
              <a:rPr lang="en-US" dirty="0"/>
              <a:t>a completed application </a:t>
            </a:r>
          </a:p>
          <a:p>
            <a:r>
              <a:rPr lang="en-US" dirty="0" smtClean="0"/>
              <a:t>a </a:t>
            </a:r>
            <a:r>
              <a:rPr lang="en-US" dirty="0"/>
              <a:t>résumé of work, volunteer service, and/or ministry experience</a:t>
            </a:r>
          </a:p>
          <a:p>
            <a:r>
              <a:rPr lang="en-US" dirty="0"/>
              <a:t>two recommendation forms  (no relatives)</a:t>
            </a:r>
          </a:p>
          <a:p>
            <a:r>
              <a:rPr lang="en-US" dirty="0"/>
              <a:t>a sponsoring agency letter to Loyola </a:t>
            </a:r>
            <a:r>
              <a:rPr lang="en-US" dirty="0" smtClean="0"/>
              <a:t>liaison</a:t>
            </a:r>
          </a:p>
          <a:p>
            <a:r>
              <a:rPr lang="en-US" dirty="0"/>
              <a:t>a statement of educational purpose</a:t>
            </a:r>
          </a:p>
          <a:p>
            <a:r>
              <a:rPr lang="en-US" dirty="0" smtClean="0"/>
              <a:t>a </a:t>
            </a:r>
            <a:r>
              <a:rPr lang="en-US" dirty="0"/>
              <a:t>bachelor's degree from an accredited college/university, with a minimum 2.5 G.P.A and submission of official transcripts from all colleges or universities previously attended </a:t>
            </a:r>
            <a:r>
              <a:rPr lang="en-US" dirty="0" smtClean="0"/>
              <a:t>(for students applying for graduate credit; not necessary for applicants seeking CEU credit)</a:t>
            </a:r>
            <a:endParaRPr lang="en-US" dirty="0"/>
          </a:p>
        </p:txBody>
      </p:sp>
      <p:sp>
        <p:nvSpPr>
          <p:cNvPr id="6" name="Text Placeholder 5"/>
          <p:cNvSpPr>
            <a:spLocks noGrp="1"/>
          </p:cNvSpPr>
          <p:nvPr>
            <p:ph type="body" sz="quarter" idx="3"/>
          </p:nvPr>
        </p:nvSpPr>
        <p:spPr/>
        <p:txBody>
          <a:bodyPr/>
          <a:lstStyle/>
          <a:p>
            <a:r>
              <a:rPr lang="en-US" dirty="0" smtClean="0">
                <a:solidFill>
                  <a:srgbClr val="F38C3C"/>
                </a:solidFill>
              </a:rPr>
              <a:t>Statement of Educational Purpose</a:t>
            </a:r>
            <a:endParaRPr lang="en-US" dirty="0">
              <a:solidFill>
                <a:srgbClr val="F38C3C"/>
              </a:solidFill>
            </a:endParaRPr>
          </a:p>
        </p:txBody>
      </p:sp>
      <p:sp>
        <p:nvSpPr>
          <p:cNvPr id="4" name="Content Placeholder 3"/>
          <p:cNvSpPr>
            <a:spLocks noGrp="1"/>
          </p:cNvSpPr>
          <p:nvPr>
            <p:ph sz="quarter" idx="4"/>
          </p:nvPr>
        </p:nvSpPr>
        <p:spPr/>
        <p:txBody>
          <a:bodyPr>
            <a:normAutofit fontScale="70000" lnSpcReduction="20000"/>
          </a:bodyPr>
          <a:lstStyle/>
          <a:p>
            <a:pPr marL="0" indent="0">
              <a:buNone/>
            </a:pPr>
            <a:r>
              <a:rPr lang="en-US" dirty="0" smtClean="0"/>
              <a:t>A typed, three-page</a:t>
            </a:r>
            <a:r>
              <a:rPr lang="en-US" dirty="0"/>
              <a:t>, </a:t>
            </a:r>
            <a:r>
              <a:rPr lang="en-US" dirty="0" smtClean="0"/>
              <a:t>double-spaced </a:t>
            </a:r>
            <a:r>
              <a:rPr lang="en-US" dirty="0"/>
              <a:t>essay that reflects your understanding of how LIM can help you improve your ministry. </a:t>
            </a:r>
            <a:r>
              <a:rPr lang="en-US" dirty="0" smtClean="0"/>
              <a:t>It must</a:t>
            </a:r>
            <a:endParaRPr lang="en-US" dirty="0"/>
          </a:p>
          <a:p>
            <a:r>
              <a:rPr lang="en-US" dirty="0" smtClean="0"/>
              <a:t>state your reasons </a:t>
            </a:r>
            <a:r>
              <a:rPr lang="en-US" dirty="0"/>
              <a:t>for seeking a master’s degree or continuing education certificate. </a:t>
            </a:r>
          </a:p>
          <a:p>
            <a:r>
              <a:rPr lang="en-US" dirty="0" smtClean="0"/>
              <a:t>elaborate </a:t>
            </a:r>
            <a:r>
              <a:rPr lang="en-US" dirty="0"/>
              <a:t>on your ability and willingness to engage fully in the group learning process used in the program.</a:t>
            </a:r>
          </a:p>
          <a:p>
            <a:r>
              <a:rPr lang="en-US" dirty="0" smtClean="0"/>
              <a:t>include </a:t>
            </a:r>
            <a:r>
              <a:rPr lang="en-US" dirty="0"/>
              <a:t>additional information about yourself that would assist LIM in evaluating your academic and ministerial background and your ability to engage in graduate-level ministry education. </a:t>
            </a:r>
          </a:p>
          <a:p>
            <a:endParaRPr lang="en-US" dirty="0"/>
          </a:p>
        </p:txBody>
      </p:sp>
    </p:spTree>
    <p:extLst>
      <p:ext uri="{BB962C8B-B14F-4D97-AF65-F5344CB8AC3E}">
        <p14:creationId xmlns:p14="http://schemas.microsoft.com/office/powerpoint/2010/main" val="3840675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10058400" y="4753925"/>
            <a:ext cx="2222916" cy="2222916"/>
          </a:xfrm>
          <a:prstGeom prst="ellipse">
            <a:avLst/>
          </a:prstGeom>
          <a:solidFill>
            <a:srgbClr val="F4AA00">
              <a:alpha val="8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p:txBody>
          <a:bodyPr/>
          <a:lstStyle/>
          <a:p>
            <a:r>
              <a:rPr lang="en-US" b="1" spc="300" dirty="0" smtClean="0">
                <a:solidFill>
                  <a:srgbClr val="002D5D"/>
                </a:solidFill>
              </a:rPr>
              <a:t>For More Information</a:t>
            </a:r>
            <a:endParaRPr lang="en-US" b="1" spc="300" dirty="0">
              <a:solidFill>
                <a:srgbClr val="002D5D"/>
              </a:solidFill>
            </a:endParaRPr>
          </a:p>
        </p:txBody>
      </p:sp>
      <p:sp>
        <p:nvSpPr>
          <p:cNvPr id="8" name="Content Placeholder 7"/>
          <p:cNvSpPr>
            <a:spLocks noGrp="1"/>
          </p:cNvSpPr>
          <p:nvPr>
            <p:ph sz="half" idx="1"/>
          </p:nvPr>
        </p:nvSpPr>
        <p:spPr/>
        <p:txBody>
          <a:bodyPr>
            <a:normAutofit fontScale="92500" lnSpcReduction="10000"/>
          </a:bodyPr>
          <a:lstStyle/>
          <a:p>
            <a:pPr marL="0" indent="0">
              <a:spcAft>
                <a:spcPts val="400"/>
              </a:spcAft>
              <a:buNone/>
            </a:pPr>
            <a:r>
              <a:rPr lang="en-US" b="1" dirty="0" smtClean="0">
                <a:solidFill>
                  <a:srgbClr val="5B89B4"/>
                </a:solidFill>
              </a:rPr>
              <a:t>Loyola Institute for Ministry website: </a:t>
            </a:r>
            <a:r>
              <a:rPr lang="en-US" dirty="0" smtClean="0"/>
              <a:t>cnh.loyno.edu/</a:t>
            </a:r>
            <a:r>
              <a:rPr lang="en-US" dirty="0" err="1" smtClean="0"/>
              <a:t>lim</a:t>
            </a:r>
            <a:endParaRPr lang="en-US" dirty="0" smtClean="0"/>
          </a:p>
          <a:p>
            <a:pPr marL="0" indent="0">
              <a:buNone/>
            </a:pPr>
            <a:r>
              <a:rPr lang="en-US" b="1" dirty="0" smtClean="0">
                <a:solidFill>
                  <a:srgbClr val="5B89B4"/>
                </a:solidFill>
              </a:rPr>
              <a:t>Admissions Application</a:t>
            </a:r>
            <a:r>
              <a:rPr lang="en-US" b="1" dirty="0">
                <a:solidFill>
                  <a:srgbClr val="5B89B4"/>
                </a:solidFill>
              </a:rPr>
              <a:t>: </a:t>
            </a:r>
            <a:endParaRPr lang="en-US" b="1" dirty="0" smtClean="0">
              <a:solidFill>
                <a:srgbClr val="5B89B4"/>
              </a:solidFill>
            </a:endParaRPr>
          </a:p>
          <a:p>
            <a:pPr marL="0" indent="0">
              <a:spcBef>
                <a:spcPts val="0"/>
              </a:spcBef>
              <a:spcAft>
                <a:spcPts val="600"/>
              </a:spcAft>
              <a:buNone/>
            </a:pPr>
            <a:r>
              <a:rPr lang="en-US" dirty="0" smtClean="0"/>
              <a:t>grad.loyno.edu/apply</a:t>
            </a:r>
            <a:r>
              <a:rPr lang="en-US" dirty="0"/>
              <a:t>/</a:t>
            </a:r>
            <a:endParaRPr lang="en-US" dirty="0" smtClean="0"/>
          </a:p>
          <a:p>
            <a:pPr marL="0" indent="0">
              <a:buNone/>
            </a:pPr>
            <a:r>
              <a:rPr lang="en-US" b="1" dirty="0" smtClean="0">
                <a:solidFill>
                  <a:srgbClr val="5B89B4"/>
                </a:solidFill>
              </a:rPr>
              <a:t>Questions</a:t>
            </a:r>
            <a:r>
              <a:rPr lang="en-US" dirty="0" smtClean="0"/>
              <a:t> </a:t>
            </a:r>
            <a:r>
              <a:rPr lang="en-US" b="1" dirty="0">
                <a:solidFill>
                  <a:srgbClr val="5B89B4"/>
                </a:solidFill>
              </a:rPr>
              <a:t>regarding the application </a:t>
            </a:r>
            <a:r>
              <a:rPr lang="en-US" b="1" dirty="0" smtClean="0">
                <a:solidFill>
                  <a:srgbClr val="5B89B4"/>
                </a:solidFill>
              </a:rPr>
              <a:t>process: </a:t>
            </a:r>
            <a:br>
              <a:rPr lang="en-US" b="1" dirty="0" smtClean="0">
                <a:solidFill>
                  <a:srgbClr val="5B89B4"/>
                </a:solidFill>
              </a:rPr>
            </a:br>
            <a:r>
              <a:rPr lang="en-US" dirty="0" smtClean="0"/>
              <a:t>Debi </a:t>
            </a:r>
            <a:r>
              <a:rPr lang="en-US" dirty="0" err="1" smtClean="0"/>
              <a:t>Mahr</a:t>
            </a:r>
            <a:r>
              <a:rPr lang="en-US" dirty="0" smtClean="0"/>
              <a:t>, </a:t>
            </a:r>
            <a:r>
              <a:rPr lang="en-US" dirty="0" smtClean="0"/>
              <a:t>Assistant to the Director</a:t>
            </a:r>
          </a:p>
          <a:p>
            <a:pPr marL="0" indent="0">
              <a:buNone/>
            </a:pPr>
            <a:r>
              <a:rPr lang="en-US" dirty="0" smtClean="0"/>
              <a:t>dmahr@loyno.edu</a:t>
            </a:r>
            <a:r>
              <a:rPr lang="en-US" dirty="0" smtClean="0"/>
              <a:t/>
            </a:r>
            <a:br>
              <a:rPr lang="en-US" dirty="0" smtClean="0"/>
            </a:br>
            <a:r>
              <a:rPr lang="en-US" dirty="0" smtClean="0"/>
              <a:t>504-865-3079</a:t>
            </a:r>
            <a:endParaRPr lang="en-US" dirty="0"/>
          </a:p>
          <a:p>
            <a:pPr marL="0" indent="0">
              <a:buNone/>
            </a:pPr>
            <a:endParaRPr lang="en-US" dirty="0"/>
          </a:p>
        </p:txBody>
      </p:sp>
      <p:sp>
        <p:nvSpPr>
          <p:cNvPr id="9" name="Content Placeholder 8"/>
          <p:cNvSpPr>
            <a:spLocks noGrp="1"/>
          </p:cNvSpPr>
          <p:nvPr>
            <p:ph sz="half" idx="2"/>
          </p:nvPr>
        </p:nvSpPr>
        <p:spPr/>
        <p:txBody>
          <a:bodyPr>
            <a:normAutofit fontScale="92500" lnSpcReduction="10000"/>
          </a:bodyPr>
          <a:lstStyle/>
          <a:p>
            <a:pPr marL="0" indent="0">
              <a:buNone/>
            </a:pPr>
            <a:r>
              <a:rPr lang="en-US" b="1" dirty="0">
                <a:solidFill>
                  <a:srgbClr val="5B89B4"/>
                </a:solidFill>
              </a:rPr>
              <a:t>Questions regarding local group: </a:t>
            </a:r>
            <a:r>
              <a:rPr lang="en-US" dirty="0"/>
              <a:t>[enter liaison </a:t>
            </a:r>
            <a:r>
              <a:rPr lang="en-US" dirty="0" smtClean="0"/>
              <a:t>name and professional title]</a:t>
            </a:r>
          </a:p>
          <a:p>
            <a:pPr marL="0" indent="0">
              <a:buNone/>
            </a:pPr>
            <a:r>
              <a:rPr lang="en-US" dirty="0" smtClean="0"/>
              <a:t>[enter liaison email]</a:t>
            </a:r>
            <a:br>
              <a:rPr lang="en-US" dirty="0" smtClean="0"/>
            </a:br>
            <a:r>
              <a:rPr lang="en-US" dirty="0" smtClean="0"/>
              <a:t>[enter liaison phone]</a:t>
            </a:r>
          </a:p>
          <a:p>
            <a:pPr marL="0" indent="0">
              <a:buNone/>
            </a:pPr>
            <a:endParaRPr lang="en-US" dirty="0"/>
          </a:p>
          <a:p>
            <a:pPr marL="0" indent="0">
              <a:buNone/>
            </a:pPr>
            <a:r>
              <a:rPr lang="en-US" b="1" dirty="0">
                <a:solidFill>
                  <a:srgbClr val="5B89B4"/>
                </a:solidFill>
              </a:rPr>
              <a:t>Questions regarding </a:t>
            </a:r>
            <a:r>
              <a:rPr lang="en-US" b="1" dirty="0" smtClean="0">
                <a:solidFill>
                  <a:srgbClr val="5B89B4"/>
                </a:solidFill>
              </a:rPr>
              <a:t>the program: </a:t>
            </a:r>
            <a:r>
              <a:rPr lang="en-US" dirty="0" smtClean="0"/>
              <a:t>Dr. </a:t>
            </a:r>
            <a:r>
              <a:rPr lang="en-US" dirty="0" smtClean="0"/>
              <a:t>Tracey Lamont, </a:t>
            </a:r>
            <a:r>
              <a:rPr lang="en-US" dirty="0" smtClean="0"/>
              <a:t>Director of the Loyola Institute for Ministry</a:t>
            </a:r>
          </a:p>
          <a:p>
            <a:pPr marL="0" indent="0">
              <a:buNone/>
            </a:pPr>
            <a:r>
              <a:rPr lang="en-US" dirty="0" smtClean="0"/>
              <a:t>tlamont@loyno.edu</a:t>
            </a:r>
            <a:r>
              <a:rPr lang="en-US" dirty="0" smtClean="0"/>
              <a:t/>
            </a:r>
            <a:br>
              <a:rPr lang="en-US" dirty="0" smtClean="0"/>
            </a:br>
            <a:r>
              <a:rPr lang="en-US" dirty="0" smtClean="0"/>
              <a:t>504-865-2797</a:t>
            </a:r>
            <a:endParaRPr lang="en-US" dirty="0"/>
          </a:p>
          <a:p>
            <a:pPr marL="0" indent="0">
              <a:buNone/>
            </a:pPr>
            <a:endParaRPr lang="en-US" dirty="0" smtClean="0"/>
          </a:p>
          <a:p>
            <a:pPr marL="0" indent="0">
              <a:buNone/>
            </a:pPr>
            <a:endParaRPr lang="en-US" dirty="0"/>
          </a:p>
          <a:p>
            <a:pPr marL="0" indent="0">
              <a:buNone/>
            </a:pP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37624" y="5014442"/>
            <a:ext cx="1135275" cy="1843557"/>
          </a:xfrm>
          <a:prstGeom prst="rect">
            <a:avLst/>
          </a:prstGeom>
        </p:spPr>
      </p:pic>
    </p:spTree>
    <p:extLst>
      <p:ext uri="{BB962C8B-B14F-4D97-AF65-F5344CB8AC3E}">
        <p14:creationId xmlns:p14="http://schemas.microsoft.com/office/powerpoint/2010/main" val="1072394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1186</TotalTime>
  <Words>440</Words>
  <Application>Microsoft Office PowerPoint</Application>
  <PresentationFormat>Widescreen</PresentationFormat>
  <Paragraphs>78</Paragraphs>
  <Slides>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Loyola Institute for Ministry Extension Program</vt:lpstr>
      <vt:lpstr>Local Sponsoring Agency</vt:lpstr>
      <vt:lpstr>Loyola: A Leader in Distance Education </vt:lpstr>
      <vt:lpstr>Options</vt:lpstr>
      <vt:lpstr>Certificate in Theology and Ministry</vt:lpstr>
      <vt:lpstr>Master’s Degree or Certificate in Pastoral Studies or Religious Education</vt:lpstr>
      <vt:lpstr>Focus Areas</vt:lpstr>
      <vt:lpstr>Admission Requirements</vt:lpstr>
      <vt:lpstr>For More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Loyola Institute for Ministry Extension Program</dc:title>
  <dc:creator>Jennifer Shimek</dc:creator>
  <cp:lastModifiedBy>ebarrios</cp:lastModifiedBy>
  <cp:revision>38</cp:revision>
  <dcterms:created xsi:type="dcterms:W3CDTF">2021-01-30T01:57:31Z</dcterms:created>
  <dcterms:modified xsi:type="dcterms:W3CDTF">2022-08-08T21:58:48Z</dcterms:modified>
</cp:coreProperties>
</file>